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4"/>
  </p:notesMasterIdLst>
  <p:handoutMasterIdLst>
    <p:handoutMasterId r:id="rId35"/>
  </p:handoutMasterIdLst>
  <p:sldIdLst>
    <p:sldId id="2454" r:id="rId3"/>
    <p:sldId id="2567" r:id="rId5"/>
    <p:sldId id="2569" r:id="rId6"/>
    <p:sldId id="2570" r:id="rId7"/>
    <p:sldId id="2571" r:id="rId8"/>
    <p:sldId id="2557" r:id="rId9"/>
    <p:sldId id="2572" r:id="rId10"/>
    <p:sldId id="2576" r:id="rId11"/>
    <p:sldId id="2575" r:id="rId12"/>
    <p:sldId id="2573" r:id="rId13"/>
    <p:sldId id="2582" r:id="rId14"/>
    <p:sldId id="2579" r:id="rId15"/>
    <p:sldId id="2578" r:id="rId16"/>
    <p:sldId id="2583" r:id="rId17"/>
    <p:sldId id="2584" r:id="rId18"/>
    <p:sldId id="2593" r:id="rId19"/>
    <p:sldId id="2587" r:id="rId20"/>
    <p:sldId id="2597" r:id="rId21"/>
    <p:sldId id="2585" r:id="rId22"/>
    <p:sldId id="2589" r:id="rId23"/>
    <p:sldId id="2586" r:id="rId24"/>
    <p:sldId id="2591" r:id="rId25"/>
    <p:sldId id="2588" r:id="rId26"/>
    <p:sldId id="2598" r:id="rId27"/>
    <p:sldId id="2596" r:id="rId28"/>
    <p:sldId id="2590" r:id="rId29"/>
    <p:sldId id="2599" r:id="rId30"/>
    <p:sldId id="2601" r:id="rId31"/>
    <p:sldId id="2574" r:id="rId32"/>
    <p:sldId id="2595" r:id="rId33"/>
    <p:sldId id="2602" r:id="rId34"/>
  </p:sldIdLst>
  <p:sldSz cx="12192000" cy="6858000"/>
  <p:notesSz cx="9601200" cy="7315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5564" userDrawn="1">
          <p15:clr>
            <a:srgbClr val="A4A3A4"/>
          </p15:clr>
        </p15:guide>
        <p15:guide id="3" pos="415" userDrawn="1">
          <p15:clr>
            <a:srgbClr val="A4A3A4"/>
          </p15:clr>
        </p15:guide>
        <p15:guide id="4" pos="726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5F05"/>
    <a:srgbClr val="2B59AC"/>
    <a:srgbClr val="676767"/>
    <a:srgbClr val="002A52"/>
    <a:srgbClr val="FFA22E"/>
    <a:srgbClr val="3B2079"/>
    <a:srgbClr val="0000FF"/>
    <a:srgbClr val="0432FF"/>
    <a:srgbClr val="008000"/>
    <a:srgbClr val="93D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245"/>
    <p:restoredTop sz="94719"/>
  </p:normalViewPr>
  <p:slideViewPr>
    <p:cSldViewPr snapToGrid="0" showGuides="1">
      <p:cViewPr>
        <p:scale>
          <a:sx n="116" d="100"/>
          <a:sy n="116" d="100"/>
        </p:scale>
        <p:origin x="336" y="880"/>
      </p:cViewPr>
      <p:guideLst>
        <p:guide orient="horz" pos="2160"/>
        <p:guide pos="5564"/>
        <p:guide pos="415"/>
        <p:guide pos="7265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304"/>
        <p:guide pos="302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37" Type="http://schemas.openxmlformats.org/officeDocument/2006/relationships/viewProps" Target="viewProps.xml"/><Relationship Id="rId36" Type="http://schemas.openxmlformats.org/officeDocument/2006/relationships/presProps" Target="presProps.xml"/><Relationship Id="rId35" Type="http://schemas.openxmlformats.org/officeDocument/2006/relationships/handoutMaster" Target="handoutMasters/handoutMaster1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160937" cy="36527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438180" y="0"/>
            <a:ext cx="4160937" cy="36527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E28C4F-4FE9-4D22-93D8-487A4D01D983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948715"/>
            <a:ext cx="4160937" cy="36527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438180" y="6948715"/>
            <a:ext cx="4160937" cy="36527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5F390F-F66B-4732-9C46-6C80D0575FA0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160520" cy="3657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438458" y="0"/>
            <a:ext cx="4160520" cy="3657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EE18CB36-612C-4E4A-AC83-E89476AEC2BF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362200" y="549275"/>
            <a:ext cx="4876800" cy="2743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60120" y="3474720"/>
            <a:ext cx="7680960" cy="3291840"/>
          </a:xfrm>
          <a:prstGeom prst="rect">
            <a:avLst/>
          </a:prstGeom>
        </p:spPr>
        <p:txBody>
          <a:bodyPr vert="horz" lIns="96661" tIns="48331" rIns="96661" bIns="48331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948171"/>
            <a:ext cx="4160520" cy="3657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438458" y="6948171"/>
            <a:ext cx="4160520" cy="3657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EE707532-839C-41A2-9E71-D5288AEAE66A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62200" y="549275"/>
            <a:ext cx="4876800" cy="27432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63084" y="4406908"/>
            <a:ext cx="10363200" cy="1362075"/>
          </a:xfrm>
        </p:spPr>
        <p:txBody>
          <a:bodyPr anchor="t"/>
          <a:lstStyle>
            <a:lvl1pPr algn="l">
              <a:defRPr sz="4400" b="0" cap="none">
                <a:latin typeface="Corbel" panose="020B0503020204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>
            <a:normAutofit/>
          </a:bodyPr>
          <a:lstStyle>
            <a:lvl1pPr marL="0" indent="0">
              <a:buNone/>
              <a:defRPr sz="3200">
                <a:solidFill>
                  <a:schemeClr val="tx1">
                    <a:tint val="75000"/>
                  </a:schemeClr>
                </a:solidFill>
                <a:latin typeface="Corbel" panose="020B0503020204020204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25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25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25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25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25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2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700370"/>
            <a:ext cx="2844800" cy="161925"/>
          </a:xfrm>
          <a:prstGeom prst="rect">
            <a:avLst/>
          </a:prstGeom>
        </p:spPr>
        <p:txBody>
          <a:bodyPr/>
          <a:lstStyle>
            <a:lvl1pPr>
              <a:defRPr lang="en-US" sz="1000" i="1" kern="1200" dirty="0" smtClean="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ea typeface="Helvetica Neue" panose="02000503000000020004" charset="0"/>
                <a:cs typeface="Calibri" panose="020F0502020204030204" pitchFamily="34" charset="0"/>
              </a:defRPr>
            </a:lvl1pPr>
          </a:lstStyle>
          <a:p>
            <a:fld id="{F0B16D58-B50A-AB47-9772-39FAD8862975}" type="datetime1">
              <a:rPr lang="en-US" smtClean="0"/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46400" y="6695668"/>
            <a:ext cx="6299200" cy="166627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i="1">
                <a:ea typeface="Helvetica Neue" panose="02000503000000020004" charset="0"/>
              </a:rPr>
              <a:t>CS598: Topics in LLM Agents, Jiaxuan You</a:t>
            </a:r>
            <a:endParaRPr lang="en-US" i="1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700370"/>
            <a:ext cx="2844800" cy="161925"/>
          </a:xfrm>
          <a:prstGeom prst="rect">
            <a:avLst/>
          </a:prstGeom>
        </p:spPr>
        <p:txBody>
          <a:bodyPr/>
          <a:lstStyle>
            <a:lvl1pPr>
              <a:defRPr lang="en-US" sz="1000" i="1" kern="1200" smtClean="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ea typeface="Helvetica Neue" panose="02000503000000020004" charset="0"/>
                <a:cs typeface="Calibri" panose="020F0502020204030204" pitchFamily="34" charset="0"/>
              </a:defRPr>
            </a:lvl1pPr>
          </a:lstStyle>
          <a:p>
            <a:fld id="{4D267013-DFFC-4352-B274-32112D0CCE1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700370"/>
            <a:ext cx="2844800" cy="161925"/>
          </a:xfrm>
          <a:prstGeom prst="rect">
            <a:avLst/>
          </a:prstGeom>
        </p:spPr>
        <p:txBody>
          <a:bodyPr/>
          <a:lstStyle>
            <a:lvl1pPr>
              <a:defRPr lang="en-US" sz="1000" i="1" kern="1200" dirty="0" smtClean="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ea typeface="Helvetica Neue" panose="02000503000000020004" charset="0"/>
                <a:cs typeface="Calibri" panose="020F0502020204030204" pitchFamily="34" charset="0"/>
              </a:defRPr>
            </a:lvl1pPr>
          </a:lstStyle>
          <a:p>
            <a:fld id="{0A1F10C4-CAAB-D744-B5DF-7591E3963A86}" type="datetime1">
              <a:rPr lang="en-US" smtClean="0"/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46400" y="6695668"/>
            <a:ext cx="6299200" cy="166627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i="1">
                <a:ea typeface="Helvetica Neue" panose="02000503000000020004" charset="0"/>
              </a:rPr>
              <a:t>CS598: Topics in LLM Agents, Jiaxuan You</a:t>
            </a:r>
            <a:endParaRPr lang="en-US" i="1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700370"/>
            <a:ext cx="2844800" cy="161925"/>
          </a:xfrm>
          <a:prstGeom prst="rect">
            <a:avLst/>
          </a:prstGeom>
        </p:spPr>
        <p:txBody>
          <a:bodyPr/>
          <a:lstStyle>
            <a:lvl1pPr>
              <a:defRPr lang="en-US" sz="1000" i="1" kern="1200" smtClean="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ea typeface="Helvetica Neue" panose="02000503000000020004" charset="0"/>
                <a:cs typeface="Calibri" panose="020F0502020204030204" pitchFamily="34" charset="0"/>
              </a:defRPr>
            </a:lvl1pPr>
          </a:lstStyle>
          <a:p>
            <a:fld id="{4D267013-DFFC-4352-B274-32112D0CCE1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700370"/>
            <a:ext cx="2844800" cy="161925"/>
          </a:xfrm>
          <a:prstGeom prst="rect">
            <a:avLst/>
          </a:prstGeom>
        </p:spPr>
        <p:txBody>
          <a:bodyPr/>
          <a:lstStyle>
            <a:lvl1pPr>
              <a:defRPr lang="en-US" sz="1000" i="1" kern="1200" dirty="0" smtClean="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ea typeface="Helvetica Neue" panose="02000503000000020004" charset="0"/>
                <a:cs typeface="Calibri" panose="020F0502020204030204" pitchFamily="34" charset="0"/>
              </a:defRPr>
            </a:lvl1pPr>
          </a:lstStyle>
          <a:p>
            <a:fld id="{E71F5945-3BB9-8F41-BE51-13D22614A93A}" type="datetime1">
              <a:rPr lang="en-US" smtClean="0"/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46400" y="6695668"/>
            <a:ext cx="6299200" cy="166627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i="1">
                <a:ea typeface="Helvetica Neue" panose="02000503000000020004" charset="0"/>
              </a:rPr>
              <a:t>CS598: Topics in LLM Agents, Jiaxuan You</a:t>
            </a:r>
            <a:endParaRPr lang="en-US" i="1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700370"/>
            <a:ext cx="2844800" cy="161925"/>
          </a:xfrm>
          <a:prstGeom prst="rect">
            <a:avLst/>
          </a:prstGeom>
        </p:spPr>
        <p:txBody>
          <a:bodyPr/>
          <a:lstStyle>
            <a:lvl1pPr>
              <a:defRPr lang="en-US" sz="1000" i="1" kern="1200" smtClean="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ea typeface="Helvetica Neue" panose="02000503000000020004" charset="0"/>
                <a:cs typeface="Calibri" panose="020F0502020204030204" pitchFamily="34" charset="0"/>
              </a:defRPr>
            </a:lvl1pPr>
          </a:lstStyle>
          <a:p>
            <a:fld id="{4D267013-DFFC-4352-B274-32112D0CCE1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7"/>
            <a:ext cx="5384800" cy="5079999"/>
          </a:xfrm>
        </p:spPr>
        <p:txBody>
          <a:bodyPr/>
          <a:lstStyle>
            <a:lvl1pPr marL="0" indent="0">
              <a:buNone/>
              <a:defRPr sz="2775"/>
            </a:lvl1pPr>
            <a:lvl2pPr>
              <a:defRPr sz="2400"/>
            </a:lvl2pPr>
            <a:lvl3pPr>
              <a:defRPr sz="2025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5F05"/>
              </a:buClr>
              <a:buSzTx/>
              <a:buFont typeface="Wingdings" panose="05000000000000000000" pitchFamily="2" charset="2"/>
              <a:buChar char="§"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Helvetica Neue Light" panose="02000503000000020004" charset="0"/>
                <a:cs typeface="Calibri" panose="020F0502020204030204" pitchFamily="34" charset="0"/>
              </a:rPr>
              <a:t>Click to edit Master text styles</a:t>
            </a: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Helvetica Neue Light" panose="02000503000000020004" charset="0"/>
              <a:cs typeface="Calibri" panose="020F0502020204030204" pitchFamily="34" charset="0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5F05"/>
              </a:buClr>
              <a:buSzTx/>
              <a:buFont typeface="Wingdings" panose="05000000000000000000" pitchFamily="2" charset="2"/>
              <a:buChar char="§"/>
              <a:defRPr/>
            </a:pPr>
            <a:r>
              <a:rPr kumimoji="0" lang="en-US" sz="2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Helvetica Neue Light" panose="02000503000000020004" charset="0"/>
                <a:cs typeface="Calibri" panose="020F0502020204030204" pitchFamily="34" charset="0"/>
              </a:rPr>
              <a:t>Second level</a:t>
            </a:r>
            <a:endParaRPr kumimoji="0" lang="en-US" sz="2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Helvetica Neue Light" panose="02000503000000020004" charset="0"/>
              <a:cs typeface="Calibri" panose="020F0502020204030204" pitchFamily="34" charset="0"/>
            </a:endParaRPr>
          </a:p>
          <a:p>
            <a:pPr marL="1143000" marR="0" lvl="2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5F05"/>
              </a:buClr>
              <a:buSzTx/>
              <a:buFont typeface="Wingdings" panose="05000000000000000000" pitchFamily="2" charset="2"/>
              <a:buChar char="§"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Helvetica Neue Light" panose="02000503000000020004" charset="0"/>
                <a:cs typeface="Calibri" panose="020F0502020204030204" pitchFamily="34" charset="0"/>
              </a:rPr>
              <a:t>Third level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Helvetica Neue Light" panose="02000503000000020004" charset="0"/>
              <a:cs typeface="Calibri" panose="020F0502020204030204" pitchFamily="34" charset="0"/>
            </a:endParaRPr>
          </a:p>
          <a:p>
            <a:pPr marL="1600200" marR="0" lvl="3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5F05"/>
              </a:buClr>
              <a:buSzTx/>
              <a:buFont typeface="Wingdings" panose="05000000000000000000" pitchFamily="2" charset="2"/>
              <a:buChar char="§"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Helvetica Neue Light" panose="02000503000000020004" charset="0"/>
                <a:cs typeface="Calibri" panose="020F0502020204030204" pitchFamily="34" charset="0"/>
              </a:rPr>
              <a:t>Fourth level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Helvetica Neue Light" panose="02000503000000020004" charset="0"/>
              <a:cs typeface="Calibri" panose="020F0502020204030204" pitchFamily="34" charset="0"/>
            </a:endParaRPr>
          </a:p>
          <a:p>
            <a:pPr lvl="0"/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7"/>
            <a:ext cx="5384800" cy="5079999"/>
          </a:xfrm>
        </p:spPr>
        <p:txBody>
          <a:bodyPr/>
          <a:lstStyle>
            <a:lvl1pPr marL="0" indent="0">
              <a:buNone/>
              <a:defRPr sz="2775"/>
            </a:lvl1pPr>
            <a:lvl2pPr>
              <a:defRPr sz="2400"/>
            </a:lvl2pPr>
            <a:lvl3pPr>
              <a:defRPr sz="2025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5F05"/>
              </a:buClr>
              <a:buSzTx/>
              <a:buFont typeface="Wingdings" panose="05000000000000000000" pitchFamily="2" charset="2"/>
              <a:buChar char="§"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Helvetica Neue Light" panose="02000503000000020004" charset="0"/>
                <a:cs typeface="Calibri" panose="020F0502020204030204" pitchFamily="34" charset="0"/>
              </a:rPr>
              <a:t>Click to edit Master text styles</a:t>
            </a: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Helvetica Neue Light" panose="02000503000000020004" charset="0"/>
              <a:cs typeface="Calibri" panose="020F0502020204030204" pitchFamily="34" charset="0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5F05"/>
              </a:buClr>
              <a:buSzTx/>
              <a:buFont typeface="Wingdings" panose="05000000000000000000" pitchFamily="2" charset="2"/>
              <a:buChar char="§"/>
              <a:defRPr/>
            </a:pPr>
            <a:r>
              <a:rPr kumimoji="0" lang="en-US" sz="2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Helvetica Neue Light" panose="02000503000000020004" charset="0"/>
                <a:cs typeface="Calibri" panose="020F0502020204030204" pitchFamily="34" charset="0"/>
              </a:rPr>
              <a:t>Second level</a:t>
            </a:r>
            <a:endParaRPr kumimoji="0" lang="en-US" sz="2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Helvetica Neue Light" panose="02000503000000020004" charset="0"/>
              <a:cs typeface="Calibri" panose="020F0502020204030204" pitchFamily="34" charset="0"/>
            </a:endParaRPr>
          </a:p>
          <a:p>
            <a:pPr marL="1143000" marR="0" lvl="2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5F05"/>
              </a:buClr>
              <a:buSzTx/>
              <a:buFont typeface="Wingdings" panose="05000000000000000000" pitchFamily="2" charset="2"/>
              <a:buChar char="§"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Helvetica Neue Light" panose="02000503000000020004" charset="0"/>
                <a:cs typeface="Calibri" panose="020F0502020204030204" pitchFamily="34" charset="0"/>
              </a:rPr>
              <a:t>Third level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Helvetica Neue Light" panose="02000503000000020004" charset="0"/>
              <a:cs typeface="Calibri" panose="020F0502020204030204" pitchFamily="34" charset="0"/>
            </a:endParaRPr>
          </a:p>
          <a:p>
            <a:pPr marL="1600200" marR="0" lvl="3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5F05"/>
              </a:buClr>
              <a:buSzTx/>
              <a:buFont typeface="Wingdings" panose="05000000000000000000" pitchFamily="2" charset="2"/>
              <a:buChar char="§"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Helvetica Neue Light" panose="02000503000000020004" charset="0"/>
                <a:cs typeface="Calibri" panose="020F0502020204030204" pitchFamily="34" charset="0"/>
              </a:rPr>
              <a:t>Fourth level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Helvetica Neue Light" panose="02000503000000020004" charset="0"/>
              <a:cs typeface="Calibri" panose="020F0502020204030204" pitchFamily="34" charset="0"/>
            </a:endParaRPr>
          </a:p>
          <a:p>
            <a:pPr lvl="0"/>
            <a:endParaRPr lang="en-US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0" y="1401761"/>
            <a:ext cx="12192000" cy="0"/>
          </a:xfrm>
          <a:prstGeom prst="line">
            <a:avLst/>
          </a:prstGeom>
          <a:ln w="76200" cap="sq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700370"/>
            <a:ext cx="2844800" cy="161925"/>
          </a:xfrm>
          <a:prstGeom prst="rect">
            <a:avLst/>
          </a:prstGeom>
        </p:spPr>
        <p:txBody>
          <a:bodyPr/>
          <a:lstStyle>
            <a:lvl1pPr>
              <a:defRPr lang="en-US" sz="1000" i="1" kern="1200" dirty="0" smtClean="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ea typeface="Helvetica Neue" panose="02000503000000020004" charset="0"/>
                <a:cs typeface="Calibri" panose="020F0502020204030204" pitchFamily="34" charset="0"/>
              </a:defRPr>
            </a:lvl1pPr>
          </a:lstStyle>
          <a:p>
            <a:fld id="{870A61D0-E579-1849-BF70-8D78C268BEBD}" type="datetime1">
              <a:rPr lang="en-US" smtClean="0"/>
            </a:fld>
            <a:endParaRPr lang="en-US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46400" y="6695668"/>
            <a:ext cx="6299200" cy="166627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i="1">
                <a:ea typeface="Helvetica Neue" panose="02000503000000020004" charset="0"/>
              </a:rPr>
              <a:t>CS598: Topics in LLM Agents, Jiaxuan You</a:t>
            </a:r>
            <a:endParaRPr lang="en-US" i="1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700370"/>
            <a:ext cx="2844800" cy="161925"/>
          </a:xfrm>
          <a:prstGeom prst="rect">
            <a:avLst/>
          </a:prstGeom>
        </p:spPr>
        <p:txBody>
          <a:bodyPr/>
          <a:lstStyle>
            <a:lvl1pPr>
              <a:defRPr lang="en-US" sz="1000" i="1" kern="1200" smtClean="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ea typeface="Helvetica Neue" panose="02000503000000020004" charset="0"/>
                <a:cs typeface="Calibri" panose="020F0502020204030204" pitchFamily="34" charset="0"/>
              </a:defRPr>
            </a:lvl1pPr>
          </a:lstStyle>
          <a:p>
            <a:fld id="{4D267013-DFFC-4352-B274-32112D0CCE1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77800"/>
            <a:ext cx="12192000" cy="1143000"/>
          </a:xfrm>
        </p:spPr>
        <p:txBody>
          <a:bodyPr>
            <a:noAutofit/>
          </a:bodyPr>
          <a:lstStyle>
            <a:lvl1pPr algn="ctr">
              <a:defRPr sz="4400">
                <a:latin typeface="Corbel" panose="020B0503020204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700370"/>
            <a:ext cx="2844800" cy="161925"/>
          </a:xfrm>
          <a:prstGeom prst="rect">
            <a:avLst/>
          </a:prstGeom>
        </p:spPr>
        <p:txBody>
          <a:bodyPr/>
          <a:lstStyle>
            <a:lvl1pPr>
              <a:defRPr lang="en-US" sz="1000" i="1" kern="1200" dirty="0" smtClean="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ea typeface="Helvetica Neue" panose="02000503000000020004" charset="0"/>
                <a:cs typeface="Calibri" panose="020F0502020204030204" pitchFamily="34" charset="0"/>
              </a:defRPr>
            </a:lvl1pPr>
          </a:lstStyle>
          <a:p>
            <a:fld id="{31BBD59D-53B6-9E49-BA01-9FA5CE377201}" type="datetime1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46400" y="6695668"/>
            <a:ext cx="6299200" cy="166627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i="1">
                <a:ea typeface="Helvetica Neue" panose="02000503000000020004" charset="0"/>
              </a:rPr>
              <a:t>CS598: Topics in LLM Agents, Jiaxuan You</a:t>
            </a:r>
            <a:endParaRPr lang="en-US" i="1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700370"/>
            <a:ext cx="2844800" cy="161925"/>
          </a:xfrm>
          <a:prstGeom prst="rect">
            <a:avLst/>
          </a:prstGeom>
        </p:spPr>
        <p:txBody>
          <a:bodyPr/>
          <a:lstStyle>
            <a:lvl1pPr>
              <a:defRPr lang="en-US" sz="1000" i="1" kern="1200" smtClean="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ea typeface="Helvetica Neue" panose="02000503000000020004" charset="0"/>
                <a:cs typeface="Calibri" panose="020F0502020204030204" pitchFamily="34" charset="0"/>
              </a:defRPr>
            </a:lvl1pPr>
          </a:lstStyle>
          <a:p>
            <a:fld id="{4D267013-DFFC-4352-B274-32112D0CCE19}" type="slidenum">
              <a:rPr lang="en-US" smtClean="0"/>
            </a:fld>
            <a:endParaRPr lang="en-US"/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609600" y="1600200"/>
            <a:ext cx="10972800" cy="5080000"/>
          </a:xfrm>
          <a:prstGeom prst="rect">
            <a:avLst/>
          </a:prstGeom>
        </p:spPr>
        <p:txBody>
          <a:bodyPr vert="horz" lIns="121917" tIns="60958" rIns="121917" bIns="60958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0363" y="1014602"/>
            <a:ext cx="10363200" cy="1470025"/>
          </a:xfrm>
        </p:spPr>
        <p:txBody>
          <a:bodyPr>
            <a:noAutofit/>
          </a:bodyPr>
          <a:lstStyle>
            <a:lvl1pPr>
              <a:defRPr sz="4800" b="0" cap="none" spc="0">
                <a:ln>
                  <a:noFill/>
                </a:ln>
                <a:solidFill>
                  <a:srgbClr val="FF5F05"/>
                </a:solidFill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4927600"/>
            <a:ext cx="8534400" cy="708702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700370"/>
            <a:ext cx="2844800" cy="161925"/>
          </a:xfrm>
          <a:prstGeom prst="rect">
            <a:avLst/>
          </a:prstGeom>
        </p:spPr>
        <p:txBody>
          <a:bodyPr/>
          <a:lstStyle>
            <a:lvl1pPr>
              <a:defRPr lang="en-US" sz="1000" i="1" kern="1200" dirty="0" smtClean="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ea typeface="Helvetica Neue" panose="02000503000000020004" charset="0"/>
                <a:cs typeface="Calibri" panose="020F0502020204030204" pitchFamily="34" charset="0"/>
              </a:defRPr>
            </a:lvl1pPr>
          </a:lstStyle>
          <a:p>
            <a:fld id="{E39BBCCD-340F-C849-B48F-62655FA5A7F7}" type="datetime1">
              <a:rPr lang="en-US" smtClean="0"/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46400" y="6695668"/>
            <a:ext cx="6299200" cy="166627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i="1">
                <a:ea typeface="Helvetica Neue" panose="02000503000000020004" charset="0"/>
              </a:rPr>
              <a:t>CS598: Topics in LLM Agents, Jiaxuan You</a:t>
            </a:r>
            <a:endParaRPr lang="en-US" i="1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700370"/>
            <a:ext cx="2844800" cy="161925"/>
          </a:xfrm>
          <a:prstGeom prst="rect">
            <a:avLst/>
          </a:prstGeom>
        </p:spPr>
        <p:txBody>
          <a:bodyPr/>
          <a:lstStyle>
            <a:lvl1pPr>
              <a:defRPr lang="en-US" sz="1000" i="1" kern="1200" smtClean="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ea typeface="Helvetica Neue" panose="02000503000000020004" charset="0"/>
                <a:cs typeface="Calibri" panose="020F0502020204030204" pitchFamily="34" charset="0"/>
              </a:defRPr>
            </a:lvl1pPr>
          </a:lstStyle>
          <a:p>
            <a:fld id="{4D267013-DFFC-4352-B274-32112D0CCE1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>
            <a:spLocks noGrp="1"/>
          </p:cNvSpPr>
          <p:nvPr>
            <p:ph type="title"/>
          </p:nvPr>
        </p:nvSpPr>
        <p:spPr>
          <a:xfrm>
            <a:off x="838200" y="664684"/>
            <a:ext cx="10014842" cy="5990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rgbClr val="FF5F0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8" name="Content Placeholder 3"/>
          <p:cNvSpPr>
            <a:spLocks noGrp="1"/>
          </p:cNvSpPr>
          <p:nvPr>
            <p:ph sz="half" idx="2"/>
          </p:nvPr>
        </p:nvSpPr>
        <p:spPr>
          <a:xfrm>
            <a:off x="838200" y="1740980"/>
            <a:ext cx="10515600" cy="4033743"/>
          </a:xfrm>
        </p:spPr>
        <p:txBody>
          <a:bodyPr>
            <a:normAutofit/>
          </a:bodyPr>
          <a:lstStyle>
            <a:lvl1pPr>
              <a:defRPr sz="3200" b="0" i="0">
                <a:latin typeface="+mn-lt"/>
                <a:cs typeface="Arial" panose="020B0604020202090204" pitchFamily="34" charset="0"/>
              </a:defRPr>
            </a:lvl1pPr>
            <a:lvl2pPr>
              <a:defRPr sz="2800" b="0" i="0">
                <a:latin typeface="+mn-lt"/>
                <a:cs typeface="Arial" panose="020B0604020202090204" pitchFamily="34" charset="0"/>
              </a:defRPr>
            </a:lvl2pPr>
            <a:lvl3pPr>
              <a:defRPr sz="2400" b="0" i="0">
                <a:latin typeface="+mn-lt"/>
                <a:cs typeface="Arial" panose="020B0604020202090204" pitchFamily="34" charset="0"/>
              </a:defRPr>
            </a:lvl3pPr>
            <a:lvl4pPr>
              <a:defRPr sz="2000" b="0" i="0">
                <a:latin typeface="+mn-lt"/>
                <a:cs typeface="Arial" panose="020B0604020202090204" pitchFamily="34" charset="0"/>
              </a:defRPr>
            </a:lvl4pPr>
            <a:lvl5pPr>
              <a:defRPr sz="2000" b="0" i="0">
                <a:latin typeface="+mn-lt"/>
                <a:cs typeface="Arial" panose="020B060402020209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pic>
        <p:nvPicPr>
          <p:cNvPr id="2" name="Picture 1" descr="The Block I in orange with a blue background.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53042" y="-1564"/>
            <a:ext cx="684893" cy="855297"/>
          </a:xfrm>
          <a:prstGeom prst="rect">
            <a:avLst/>
          </a:prstGeom>
        </p:spPr>
      </p:pic>
      <p:cxnSp>
        <p:nvCxnSpPr>
          <p:cNvPr id="5" name="Straight Connector 4"/>
          <p:cNvCxnSpPr/>
          <p:nvPr userDrawn="1"/>
        </p:nvCxnSpPr>
        <p:spPr>
          <a:xfrm>
            <a:off x="652889" y="1529395"/>
            <a:ext cx="10886222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4"/>
          <p:cNvSpPr txBox="1"/>
          <p:nvPr userDrawn="1"/>
        </p:nvSpPr>
        <p:spPr>
          <a:xfrm>
            <a:off x="839788" y="653304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rgbClr val="12284B"/>
                </a:solidFill>
                <a:latin typeface="Georgia" panose="02040502050405090303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/>
              <a:t>CS598: Deep Learning with Graphs</a:t>
            </a:r>
            <a:endParaRPr lang="en-US"/>
          </a:p>
        </p:txBody>
      </p:sp>
      <p:sp>
        <p:nvSpPr>
          <p:cNvPr id="12" name="Slide Number Placeholder 4"/>
          <p:cNvSpPr txBox="1"/>
          <p:nvPr userDrawn="1"/>
        </p:nvSpPr>
        <p:spPr>
          <a:xfrm>
            <a:off x="4724400" y="654525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rgbClr val="12284B"/>
                </a:solidFill>
                <a:latin typeface="Georgia" panose="02040502050405090303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/>
              <a:t>Fall 2024</a:t>
            </a:r>
            <a:endParaRPr lang="en-US"/>
          </a:p>
        </p:txBody>
      </p:sp>
      <p:sp>
        <p:nvSpPr>
          <p:cNvPr id="13" name="Slide Number Placeholder 4"/>
          <p:cNvSpPr txBox="1"/>
          <p:nvPr userDrawn="1"/>
        </p:nvSpPr>
        <p:spPr>
          <a:xfrm>
            <a:off x="8611083" y="653863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rgbClr val="12284B"/>
                </a:solidFill>
                <a:latin typeface="Georgia" panose="02040502050405090303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2385DA76-2DD3-144A-9C84-6B8D9531DA2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77800"/>
            <a:ext cx="12192000" cy="1143000"/>
          </a:xfrm>
        </p:spPr>
        <p:txBody>
          <a:bodyPr>
            <a:noAutofit/>
          </a:bodyPr>
          <a:lstStyle>
            <a:lvl1pPr algn="ctr">
              <a:defRPr sz="4400">
                <a:latin typeface="Corbel" panose="020B0503020204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0"/>
            <a:ext cx="10972800" cy="5080000"/>
          </a:xfrm>
        </p:spPr>
        <p:txBody>
          <a:bodyPr>
            <a:normAutofit/>
          </a:bodyPr>
          <a:lstStyle>
            <a:lvl1pPr>
              <a:defRPr sz="2800">
                <a:latin typeface="+mn-lt"/>
              </a:defRPr>
            </a:lvl1pPr>
            <a:lvl2pPr>
              <a:defRPr sz="2400">
                <a:latin typeface="+mn-lt"/>
              </a:defRPr>
            </a:lvl2pPr>
            <a:lvl3pPr>
              <a:defRPr sz="1800">
                <a:latin typeface="+mn-lt"/>
              </a:defRPr>
            </a:lvl3pPr>
            <a:lvl4pPr>
              <a:defRPr sz="2400">
                <a:latin typeface="+mn-lt"/>
              </a:defRPr>
            </a:lvl4pPr>
            <a:lvl5pPr>
              <a:defRPr sz="10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8E1EF-D076-5342-80D7-B3BF6181DE61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46400" y="6705607"/>
            <a:ext cx="6299200" cy="166627"/>
          </a:xfrm>
        </p:spPr>
        <p:txBody>
          <a:bodyPr/>
          <a:lstStyle>
            <a:lvl1pPr>
              <a:defRPr sz="10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i="1"/>
              <a:t>CS598: Topics in LLM Agents, Jiaxuan You</a:t>
            </a:r>
            <a:endParaRPr lang="en-US" i="1"/>
          </a:p>
        </p:txBody>
      </p:sp>
      <p:sp>
        <p:nvSpPr>
          <p:cNvPr id="7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556044"/>
            <a:ext cx="2743200" cy="365125"/>
          </a:xfrm>
        </p:spPr>
        <p:txBody>
          <a:bodyPr/>
          <a:lstStyle/>
          <a:p>
            <a:fld id="{2385DA76-2DD3-144A-9C84-6B8D9531DA2D}" type="slidenum">
              <a:rPr lang="en-US" smtClean="0"/>
            </a:fld>
            <a:endParaRPr lang="en-US"/>
          </a:p>
        </p:txBody>
      </p:sp>
      <p:sp>
        <p:nvSpPr>
          <p:cNvPr id="8" name="Slide Number Placeholder 4"/>
          <p:cNvSpPr txBox="1"/>
          <p:nvPr userDrawn="1"/>
        </p:nvSpPr>
        <p:spPr>
          <a:xfrm>
            <a:off x="4724400" y="654175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rgbClr val="12284B"/>
                </a:solidFill>
                <a:latin typeface="Georgia" panose="02040502050405090303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/>
              <a:t>Fall 2024</a:t>
            </a:r>
            <a:endParaRPr lang="en-US"/>
          </a:p>
        </p:txBody>
      </p:sp>
      <p:sp>
        <p:nvSpPr>
          <p:cNvPr id="9" name="Slide Number Placeholder 4"/>
          <p:cNvSpPr txBox="1"/>
          <p:nvPr userDrawn="1"/>
        </p:nvSpPr>
        <p:spPr>
          <a:xfrm>
            <a:off x="839788" y="650966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rgbClr val="12284B"/>
                </a:solidFill>
                <a:latin typeface="Georgia" panose="02040502050405090303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/>
              <a:t>CS598: Deep Learning with Graphs</a:t>
            </a:r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177800"/>
            <a:ext cx="12192000" cy="1143000"/>
          </a:xfrm>
          <a:prstGeom prst="rect">
            <a:avLst/>
          </a:prstGeom>
        </p:spPr>
        <p:txBody>
          <a:bodyPr vert="horz" lIns="121917" tIns="60958" rIns="121917" bIns="60958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5080000"/>
          </a:xfrm>
          <a:prstGeom prst="rect">
            <a:avLst/>
          </a:prstGeom>
        </p:spPr>
        <p:txBody>
          <a:bodyPr vert="horz" lIns="121917" tIns="60958" rIns="121917" bIns="60958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299803" y="2998033"/>
            <a:ext cx="2664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>
                <a:latin typeface="Calibri" panose="020F0502020204030204" pitchFamily="34" charset="0"/>
                <a:ea typeface="Helvetica Neue Light" panose="02000503000000020004" charset="0"/>
                <a:cs typeface="Calibri" panose="020F0502020204030204" pitchFamily="34" charset="0"/>
              </a:rPr>
              <a:t> </a:t>
            </a:r>
            <a:endParaRPr lang="en-US" sz="2800">
              <a:latin typeface="Calibri" panose="020F0502020204030204" pitchFamily="34" charset="0"/>
              <a:ea typeface="Helvetica Neue Light" panose="02000503000000020004" charset="0"/>
              <a:cs typeface="Calibri" panose="020F0502020204030204" pitchFamily="34" charset="0"/>
            </a:endParaRP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700370"/>
            <a:ext cx="2844800" cy="161925"/>
          </a:xfrm>
          <a:prstGeom prst="rect">
            <a:avLst/>
          </a:prstGeom>
        </p:spPr>
        <p:txBody>
          <a:bodyPr/>
          <a:lstStyle>
            <a:lvl1pPr>
              <a:defRPr lang="en-US" sz="1000" i="1" kern="1200" dirty="0" smtClean="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ea typeface="Helvetica Neue" panose="02000503000000020004" charset="0"/>
                <a:cs typeface="Calibri" panose="020F0502020204030204" pitchFamily="34" charset="0"/>
              </a:defRPr>
            </a:lvl1pPr>
          </a:lstStyle>
          <a:p>
            <a:fld id="{E69B915B-7688-4C40-AA84-6D252445FA9C}" type="datetime1">
              <a:rPr lang="en-US" smtClean="0"/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46400" y="6695668"/>
            <a:ext cx="6299200" cy="166627"/>
          </a:xfrm>
          <a:prstGeom prst="rect">
            <a:avLst/>
          </a:prstGeom>
        </p:spPr>
        <p:txBody>
          <a:bodyPr/>
          <a:lstStyle>
            <a:lvl1pPr marL="0" algn="ctr" defTabSz="914400" rtl="0" eaLnBrk="1" latinLnBrk="0" hangingPunct="1">
              <a:defRPr lang="en-US" sz="1000" i="1" kern="1200" smtClean="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ea typeface="Helvetica Neue" panose="0200050300000002000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CS598: Topics in LLM Agents, Jiaxuan You</a:t>
            </a:r>
            <a:endParaRPr lang="en-US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700370"/>
            <a:ext cx="2844800" cy="161925"/>
          </a:xfrm>
          <a:prstGeom prst="rect">
            <a:avLst/>
          </a:prstGeom>
        </p:spPr>
        <p:txBody>
          <a:bodyPr/>
          <a:lstStyle>
            <a:lvl1pPr algn="r">
              <a:defRPr lang="en-US" sz="1000" i="1" kern="1200" smtClean="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ea typeface="Helvetica Neue" panose="02000503000000020004" charset="0"/>
                <a:cs typeface="Calibri" panose="020F0502020204030204" pitchFamily="34" charset="0"/>
              </a:defRPr>
            </a:lvl1pPr>
          </a:lstStyle>
          <a:p>
            <a:fld id="{4D267013-DFFC-4352-B274-32112D0CCE1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hdr="0"/>
  <p:txStyles>
    <p:titleStyle>
      <a:lvl1pPr algn="ctr" defTabSz="914400" rtl="0" eaLnBrk="1" latinLnBrk="0" hangingPunct="1">
        <a:spcBef>
          <a:spcPct val="0"/>
        </a:spcBef>
        <a:buNone/>
        <a:defRPr sz="4400" b="0" i="0" kern="1200" cap="none" spc="0">
          <a:ln>
            <a:noFill/>
          </a:ln>
          <a:solidFill>
            <a:srgbClr val="FF5F05"/>
          </a:solidFill>
          <a:effectLst/>
          <a:latin typeface="Corbel" panose="020B0503020204020204" pitchFamily="34" charset="0"/>
          <a:ea typeface="Helvetica Neue Light" panose="02000503000000020004" charset="0"/>
          <a:cs typeface="Calibri" panose="020F0502020204030204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rgbClr val="FF5F05"/>
        </a:buClr>
        <a:buFont typeface="Wingdings" panose="05000000000000000000" pitchFamily="2" charset="2"/>
        <a:buChar char="§"/>
        <a:defRPr lang="en-US" sz="2800" b="0" i="0" kern="1200" dirty="0" smtClean="0">
          <a:solidFill>
            <a:schemeClr val="tx1"/>
          </a:solidFill>
          <a:latin typeface="Calibri" panose="020F0502020204030204" pitchFamily="34" charset="0"/>
          <a:ea typeface="Helvetica Neue Light" panose="02000503000000020004" charset="0"/>
          <a:cs typeface="Calibri" panose="020F0502020204030204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Clr>
          <a:srgbClr val="FF5F05"/>
        </a:buClr>
        <a:buFont typeface="Wingdings" panose="05000000000000000000" pitchFamily="2" charset="2"/>
        <a:buChar char="§"/>
        <a:defRPr lang="en-US" sz="2600" b="0" i="0" kern="1200" dirty="0" smtClean="0">
          <a:solidFill>
            <a:schemeClr val="tx1"/>
          </a:solidFill>
          <a:latin typeface="Calibri" panose="020F0502020204030204" pitchFamily="34" charset="0"/>
          <a:ea typeface="Helvetica Neue Light" panose="02000503000000020004" charset="0"/>
          <a:cs typeface="Calibri" panose="020F0502020204030204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Clr>
          <a:srgbClr val="FF5F05"/>
        </a:buClr>
        <a:buFont typeface="Wingdings" panose="05000000000000000000" pitchFamily="2" charset="2"/>
        <a:buChar char="§"/>
        <a:defRPr lang="en-US" sz="2400" b="0" i="0" kern="1200" dirty="0" smtClean="0">
          <a:solidFill>
            <a:schemeClr val="tx1"/>
          </a:solidFill>
          <a:latin typeface="Calibri" panose="020F0502020204030204" pitchFamily="34" charset="0"/>
          <a:ea typeface="Helvetica Neue Light" panose="02000503000000020004" charset="0"/>
          <a:cs typeface="Calibri" panose="020F0502020204030204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Clr>
          <a:srgbClr val="FF5F05"/>
        </a:buClr>
        <a:buFont typeface="Wingdings" panose="05000000000000000000" pitchFamily="2" charset="2"/>
        <a:buChar char="§"/>
        <a:defRPr lang="en-US" sz="2000" b="0" i="0" kern="1200" dirty="0" smtClean="0">
          <a:solidFill>
            <a:schemeClr val="tx1"/>
          </a:solidFill>
          <a:latin typeface="Calibri" panose="020F0502020204030204" pitchFamily="34" charset="0"/>
          <a:ea typeface="Helvetica Neue Light" panose="02000503000000020004" charset="0"/>
          <a:cs typeface="Calibri" panose="020F0502020204030204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»"/>
        <a:defRPr lang="en-US" sz="1800" b="0" i="0" kern="1200" dirty="0" smtClean="0">
          <a:solidFill>
            <a:schemeClr val="tx1"/>
          </a:solidFill>
          <a:latin typeface="Calibri" panose="020F0502020204030204" pitchFamily="34" charset="0"/>
          <a:ea typeface="Helvetica Neue Light" panose="02000503000000020004" charset="0"/>
          <a:cs typeface="Calibri" panose="020F0502020204030204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25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25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25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2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2.png"/><Relationship Id="rId1" Type="http://schemas.openxmlformats.org/officeDocument/2006/relationships/hyperlink" Target="https://github.com/ulab-uiuc/CS598-Topics-in-LLM-Agents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5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5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hyperlink" Target="https://github.com/ulab-uiuc/CS598-Topics-in-LLM-Agents?tab=readme-ov-file#summary-of-deadlines" TargetMode="External"/><Relationship Id="rId1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26.png"/><Relationship Id="rId2" Type="http://schemas.openxmlformats.org/officeDocument/2006/relationships/hyperlink" Target="https://openai.com/index/learning-to-reason-with-llms/" TargetMode="External"/><Relationship Id="rId1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21.png"/><Relationship Id="rId1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hyperlink" Target="https://github.com/ulab-uiuc/CS598-Topics-in-LLM-Agents?tab=readme-ov-file#summary-of-deadlines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7.png"/><Relationship Id="rId1" Type="http://schemas.openxmlformats.org/officeDocument/2006/relationships/hyperlink" Target="https://github.com/ulab-uiuc/AGI-survey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47320" y="404592"/>
            <a:ext cx="8172720" cy="3103159"/>
          </a:xfrm>
        </p:spPr>
        <p:txBody>
          <a:bodyPr>
            <a:noAutofit/>
          </a:bodyPr>
          <a:lstStyle/>
          <a:p>
            <a:r>
              <a:rPr lang="en-US" sz="6600" dirty="0">
                <a:solidFill>
                  <a:srgbClr val="FF5F05"/>
                </a:solidFill>
                <a:ea typeface="Helvetica Neue" panose="02000503000000020004" charset="0"/>
              </a:rPr>
              <a:t>LLM Agent Overview</a:t>
            </a:r>
            <a:br>
              <a:rPr lang="en-US" sz="6600" dirty="0">
                <a:solidFill>
                  <a:srgbClr val="FF5F05"/>
                </a:solidFill>
                <a:ea typeface="Helvetica Neue" panose="02000503000000020004" charset="0"/>
              </a:rPr>
            </a:br>
            <a:r>
              <a:rPr lang="en-US" sz="6600" dirty="0">
                <a:solidFill>
                  <a:srgbClr val="FF5F05"/>
                </a:solidFill>
                <a:ea typeface="Helvetica Neue" panose="02000503000000020004" charset="0"/>
              </a:rPr>
              <a:t>Part 1</a:t>
            </a:r>
            <a:endParaRPr lang="en-US" sz="6600" dirty="0">
              <a:solidFill>
                <a:srgbClr val="FF5F05"/>
              </a:solidFill>
              <a:ea typeface="Helvetica Neue" panose="0200050300000002000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536399" y="3024218"/>
            <a:ext cx="8994561" cy="415498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4800" b="1" dirty="0">
                <a:latin typeface="Calibri"/>
                <a:ea typeface="Helvetica Neue Light" panose="02000503000000020004" charset="0"/>
                <a:cs typeface="Calibri"/>
              </a:rPr>
              <a:t>Jiaxuan You</a:t>
            </a:r>
            <a:endParaRPr lang="en-US" sz="4800" b="1" dirty="0">
              <a:latin typeface="Calibri"/>
              <a:ea typeface="Helvetica Neue Light" panose="02000503000000020004" charset="0"/>
              <a:cs typeface="Calibri"/>
            </a:endParaRPr>
          </a:p>
          <a:p>
            <a:pPr algn="ctr"/>
            <a:r>
              <a:rPr lang="en-US" sz="3600" b="1" dirty="0">
                <a:latin typeface="Calibri"/>
                <a:ea typeface="Helvetica Neue Light" panose="02000503000000020004" charset="0"/>
                <a:cs typeface="Calibri"/>
              </a:rPr>
              <a:t>Assistant Professor at UIUC CDS</a:t>
            </a:r>
            <a:endParaRPr lang="en-US" sz="3600" b="1" dirty="0">
              <a:latin typeface="Calibri"/>
              <a:ea typeface="Helvetica Neue Light" panose="02000503000000020004" charset="0"/>
              <a:cs typeface="Calibri"/>
            </a:endParaRPr>
          </a:p>
          <a:p>
            <a:pPr algn="ctr"/>
            <a:endParaRPr lang="en-US" sz="3600" b="1" dirty="0">
              <a:latin typeface="Calibri" panose="020F0502020204030204" pitchFamily="34" charset="0"/>
              <a:ea typeface="Helvetica Neue Light" panose="02000503000000020004" charset="0"/>
              <a:cs typeface="Calibri" panose="020F0502020204030204" pitchFamily="34" charset="0"/>
            </a:endParaRPr>
          </a:p>
          <a:p>
            <a:pPr algn="ctr"/>
            <a:r>
              <a:rPr lang="en-US" sz="3600" b="1" dirty="0">
                <a:latin typeface="Calibri"/>
                <a:ea typeface="Helvetica Neue Light" panose="02000503000000020004" charset="0"/>
                <a:cs typeface="Calibri"/>
              </a:rPr>
              <a:t>CS598:  Topics in LLM Agents, 2025 Spring</a:t>
            </a:r>
            <a:endParaRPr lang="en-US" sz="3600" b="1" dirty="0">
              <a:latin typeface="Calibri"/>
              <a:ea typeface="Helvetica Neue Light" panose="02000503000000020004" charset="0"/>
              <a:cs typeface="Calibri"/>
            </a:endParaRPr>
          </a:p>
          <a:p>
            <a:pPr algn="ctr"/>
            <a:r>
              <a:rPr lang="en-US" sz="3600" dirty="0">
                <a:ea typeface="+mn-lt"/>
                <a:cs typeface="+mn-lt"/>
                <a:hlinkClick r:id="rId1"/>
              </a:rPr>
              <a:t>https://github.com/ulab-uiuc/CS598-Topics-in-LLM-Agents</a:t>
            </a:r>
            <a:endParaRPr lang="en-US" dirty="0"/>
          </a:p>
          <a:p>
            <a:pPr algn="ctr"/>
            <a:endParaRPr lang="en-US" sz="3600" b="1" dirty="0">
              <a:latin typeface="Calibri" panose="020F0502020204030204" pitchFamily="34" charset="0"/>
              <a:ea typeface="Helvetica Neue Light" panose="02000503000000020004" charset="0"/>
              <a:cs typeface="Calibri" panose="020F050202020403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-972766" y="-1601821"/>
            <a:ext cx="0" cy="0"/>
          </a:xfrm>
          <a:prstGeom prst="rect">
            <a:avLst/>
          </a:prstGeom>
          <a:noFill/>
          <a:ln>
            <a:noFill/>
          </a:ln>
        </p:spPr>
        <p:txBody>
          <a:bodyPr wrap="none" lIns="68569" tIns="68569" rIns="68569" bIns="68569" rtlCol="0" anchor="t" anchorCtr="0">
            <a:noAutofit/>
          </a:bodyPr>
          <a:lstStyle/>
          <a:p>
            <a:endParaRPr lang="en-US">
              <a:latin typeface="Calibri" panose="020F0502020204030204" pitchFamily="34" charset="0"/>
              <a:ea typeface="Helvetica Neue Light" panose="02000503000000020004" charset="0"/>
              <a:cs typeface="Calibri" panose="020F0502020204030204" pitchFamily="34" charset="0"/>
              <a:sym typeface="Open Sans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2321" y="3507751"/>
            <a:ext cx="1097280" cy="109728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42C75-8DFF-D24E-8AC1-0CA9A0A4DD15}" type="datetime1">
              <a:rPr lang="en-US" smtClean="0"/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>
                <a:ea typeface="Helvetica Neue" panose="02000503000000020004" charset="0"/>
              </a:rPr>
              <a:t>CS598: Topics in LLM Agents, Jiaxuan You</a:t>
            </a:r>
            <a:endParaRPr lang="en-US" i="1"/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AGI Internal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BD59D-53B6-9E49-BA01-9FA5CE377201}" type="datetime1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>
                <a:ea typeface="Helvetica Neue" panose="02000503000000020004" charset="0"/>
              </a:rPr>
              <a:t>CS598: Topics in LLM Agents, Jiaxuan You</a:t>
            </a:r>
            <a:endParaRPr lang="en-US" i="1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88083" y="1083989"/>
            <a:ext cx="10015833" cy="5596211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LLM Perception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BD59D-53B6-9E49-BA01-9FA5CE377201}" type="datetime1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>
                <a:ea typeface="Helvetica Neue" panose="02000503000000020004" charset="0"/>
              </a:rPr>
              <a:t>CS598: Topics in LLM Agents, Jiaxuan You</a:t>
            </a:r>
            <a:endParaRPr lang="en-US" i="1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609600" y="1600199"/>
            <a:ext cx="10972800" cy="2487255"/>
          </a:xfrm>
        </p:spPr>
        <p:txBody>
          <a:bodyPr>
            <a:normAutofit/>
          </a:bodyPr>
          <a:lstStyle/>
          <a:p>
            <a:r>
              <a:rPr lang="en-US" sz="3200" dirty="0"/>
              <a:t>How do we let LLM understand a </a:t>
            </a:r>
            <a:r>
              <a:rPr lang="en-US" sz="3200" b="1" dirty="0"/>
              <a:t>multi-modal world</a:t>
            </a:r>
            <a:r>
              <a:rPr lang="en-US" sz="3200" dirty="0"/>
              <a:t>?</a:t>
            </a:r>
            <a:endParaRPr lang="en-US" sz="3200" dirty="0"/>
          </a:p>
          <a:p>
            <a:pPr lvl="1"/>
            <a:r>
              <a:rPr lang="en-US" sz="3000" b="1" dirty="0"/>
              <a:t>External</a:t>
            </a:r>
            <a:r>
              <a:rPr lang="en-US" sz="3000" dirty="0"/>
              <a:t>: representation of modalities</a:t>
            </a:r>
            <a:endParaRPr lang="en-US" sz="3000" dirty="0"/>
          </a:p>
          <a:p>
            <a:pPr lvl="1"/>
            <a:r>
              <a:rPr lang="en-US" sz="3000" b="1" dirty="0"/>
              <a:t>Internal</a:t>
            </a:r>
            <a:r>
              <a:rPr lang="en-US" sz="3000" dirty="0"/>
              <a:t>: model architecture for modalities</a:t>
            </a:r>
            <a:endParaRPr lang="en-US" sz="3000" dirty="0"/>
          </a:p>
        </p:txBody>
      </p:sp>
      <p:pic>
        <p:nvPicPr>
          <p:cNvPr id="7" name="Picture 6" descr="A blue and green planet&#10;&#10;Description automatically generated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4131" y="3927010"/>
            <a:ext cx="1513114" cy="1513114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834666" y="4199176"/>
            <a:ext cx="1774372" cy="102325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/>
              <a:t>LLM</a:t>
            </a:r>
            <a:endParaRPr lang="en-US"/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3083927" y="4651657"/>
            <a:ext cx="2324100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237949" y="3927010"/>
            <a:ext cx="22072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3600">
                <a:latin typeface="Calibri" panose="020F0502020204030204" pitchFamily="34" charset="0"/>
                <a:ea typeface="Helvetica Neue Light" panose="02000503000000020004" charset="0"/>
                <a:cs typeface="Calibri" panose="020F0502020204030204" pitchFamily="34" charset="0"/>
              </a:rPr>
              <a:t>Perception</a:t>
            </a:r>
            <a:endParaRPr lang="en-US" sz="3200">
              <a:latin typeface="Calibri" panose="020F0502020204030204" pitchFamily="34" charset="0"/>
              <a:ea typeface="Helvetica Neue Light" panose="02000503000000020004" charset="0"/>
              <a:cs typeface="Calibri" panose="020F050202020403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624175" y="4671420"/>
            <a:ext cx="15308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3200" b="1" i="1" dirty="0">
                <a:latin typeface="Calibri" panose="020F0502020204030204" pitchFamily="34" charset="0"/>
                <a:ea typeface="Helvetica Neue Light" panose="02000503000000020004" charset="0"/>
                <a:cs typeface="Calibri" panose="020F0502020204030204" pitchFamily="34" charset="0"/>
              </a:rPr>
              <a:t>Tokens?</a:t>
            </a:r>
            <a:endParaRPr lang="en-US" sz="2800" b="1" i="1" dirty="0">
              <a:latin typeface="Calibri" panose="020F0502020204030204" pitchFamily="34" charset="0"/>
              <a:ea typeface="Helvetica Neue Light" panose="02000503000000020004" charset="0"/>
              <a:cs typeface="Calibri" panose="020F0502020204030204" pitchFamily="34" charset="0"/>
            </a:endParaRPr>
          </a:p>
        </p:txBody>
      </p:sp>
      <p:pic>
        <p:nvPicPr>
          <p:cNvPr id="14" name="Picture 13" descr="Shape&#10;&#10;Description automatically generated with low confidence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23" t="12579" r="9083" b="16244"/>
          <a:stretch>
            <a:fillRect/>
          </a:stretch>
        </p:blipFill>
        <p:spPr>
          <a:xfrm>
            <a:off x="8435094" y="2902376"/>
            <a:ext cx="1221370" cy="1075968"/>
          </a:xfrm>
          <a:prstGeom prst="rect">
            <a:avLst/>
          </a:prstGeom>
        </p:spPr>
      </p:pic>
      <p:pic>
        <p:nvPicPr>
          <p:cNvPr id="15" name="Picture 14" descr="Shape&#10;&#10;Description automatically generated with low confidenc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4129" y="2894011"/>
            <a:ext cx="1075968" cy="1075968"/>
          </a:xfrm>
          <a:prstGeom prst="rect">
            <a:avLst/>
          </a:prstGeom>
        </p:spPr>
      </p:pic>
      <p:pic>
        <p:nvPicPr>
          <p:cNvPr id="16" name="Picture 15" descr="Text&#10;&#10;Description automatically generated with medium confidence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21" b="14225"/>
          <a:stretch>
            <a:fillRect/>
          </a:stretch>
        </p:blipFill>
        <p:spPr>
          <a:xfrm>
            <a:off x="8226671" y="4267030"/>
            <a:ext cx="1429793" cy="1075968"/>
          </a:xfrm>
          <a:prstGeom prst="rect">
            <a:avLst/>
          </a:prstGeom>
        </p:spPr>
      </p:pic>
      <p:pic>
        <p:nvPicPr>
          <p:cNvPr id="17" name="Picture 16" descr="Shape&#10;&#10;Description automatically generated with low confidenc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0010" y="4267030"/>
            <a:ext cx="1075968" cy="1075968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9094312" y="5522574"/>
            <a:ext cx="1837155" cy="1191668"/>
            <a:chOff x="1483163" y="2814344"/>
            <a:chExt cx="5638800" cy="3657600"/>
          </a:xfrm>
        </p:grpSpPr>
        <p:grpSp>
          <p:nvGrpSpPr>
            <p:cNvPr id="19" name="Group 18"/>
            <p:cNvGrpSpPr/>
            <p:nvPr/>
          </p:nvGrpSpPr>
          <p:grpSpPr>
            <a:xfrm>
              <a:off x="1749864" y="3081045"/>
              <a:ext cx="5105400" cy="3162301"/>
              <a:chOff x="2247900" y="1409700"/>
              <a:chExt cx="5105400" cy="3162300"/>
            </a:xfrm>
          </p:grpSpPr>
          <p:cxnSp>
            <p:nvCxnSpPr>
              <p:cNvPr id="29" name="Straight Connector 28"/>
              <p:cNvCxnSpPr/>
              <p:nvPr/>
            </p:nvCxnSpPr>
            <p:spPr>
              <a:xfrm>
                <a:off x="2933700" y="1600200"/>
                <a:ext cx="1066800" cy="175260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>
              <a:xfrm flipH="1">
                <a:off x="4114800" y="2971800"/>
                <a:ext cx="1257300" cy="41910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>
              <a:xfrm>
                <a:off x="6242957" y="1763486"/>
                <a:ext cx="1110343" cy="1417864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>
              <a:xfrm flipH="1">
                <a:off x="5353050" y="1866900"/>
                <a:ext cx="971550" cy="121920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>
              <a:xfrm flipH="1">
                <a:off x="5334000" y="3086100"/>
                <a:ext cx="2019300" cy="3810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>
              <a:xfrm flipH="1" flipV="1">
                <a:off x="5486400" y="3086100"/>
                <a:ext cx="495300" cy="144780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>
              <a:xfrm flipV="1">
                <a:off x="6057900" y="3086100"/>
                <a:ext cx="1295400" cy="148590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>
              <a:xfrm flipV="1">
                <a:off x="3931729" y="1409700"/>
                <a:ext cx="945071" cy="190500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>
              <a:xfrm flipH="1" flipV="1">
                <a:off x="2247900" y="3009900"/>
                <a:ext cx="1683829" cy="38100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/>
            </p:nvCxnSpPr>
            <p:spPr>
              <a:xfrm flipH="1">
                <a:off x="2247900" y="1409700"/>
                <a:ext cx="2590800" cy="156210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/>
            </p:nvCxnSpPr>
            <p:spPr>
              <a:xfrm flipH="1">
                <a:off x="2247900" y="1562100"/>
                <a:ext cx="647700" cy="140970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/>
              <p:nvPr/>
            </p:nvCxnSpPr>
            <p:spPr>
              <a:xfrm flipH="1">
                <a:off x="3200400" y="3390900"/>
                <a:ext cx="800100" cy="110490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/>
              <p:nvPr/>
            </p:nvCxnSpPr>
            <p:spPr>
              <a:xfrm>
                <a:off x="2247900" y="3009900"/>
                <a:ext cx="838200" cy="152400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/>
            </p:nvCxnSpPr>
            <p:spPr>
              <a:xfrm>
                <a:off x="3200400" y="4495800"/>
                <a:ext cx="2857500" cy="3810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" name="Oval 19"/>
            <p:cNvSpPr/>
            <p:nvPr/>
          </p:nvSpPr>
          <p:spPr>
            <a:xfrm>
              <a:off x="2168963" y="2966744"/>
              <a:ext cx="533400" cy="5334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1" name="Oval 20"/>
            <p:cNvSpPr/>
            <p:nvPr/>
          </p:nvSpPr>
          <p:spPr>
            <a:xfrm>
              <a:off x="4073963" y="2814344"/>
              <a:ext cx="533400" cy="5334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2" name="Oval 21"/>
            <p:cNvSpPr/>
            <p:nvPr/>
          </p:nvSpPr>
          <p:spPr>
            <a:xfrm>
              <a:off x="3235763" y="4795544"/>
              <a:ext cx="533400" cy="5334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/>
            </a:p>
          </p:txBody>
        </p:sp>
        <p:sp>
          <p:nvSpPr>
            <p:cNvPr id="23" name="Oval 22"/>
            <p:cNvSpPr/>
            <p:nvPr/>
          </p:nvSpPr>
          <p:spPr>
            <a:xfrm>
              <a:off x="4607363" y="4414544"/>
              <a:ext cx="533400" cy="5334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/>
            </a:p>
          </p:txBody>
        </p:sp>
        <p:sp>
          <p:nvSpPr>
            <p:cNvPr id="24" name="Oval 23"/>
            <p:cNvSpPr/>
            <p:nvPr/>
          </p:nvSpPr>
          <p:spPr>
            <a:xfrm>
              <a:off x="2397563" y="5862344"/>
              <a:ext cx="533400" cy="5334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/>
            </a:p>
          </p:txBody>
        </p:sp>
        <p:sp>
          <p:nvSpPr>
            <p:cNvPr id="25" name="Oval 24"/>
            <p:cNvSpPr/>
            <p:nvPr/>
          </p:nvSpPr>
          <p:spPr>
            <a:xfrm>
              <a:off x="5597963" y="3271544"/>
              <a:ext cx="533400" cy="5334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/>
            </a:p>
          </p:txBody>
        </p:sp>
        <p:sp>
          <p:nvSpPr>
            <p:cNvPr id="26" name="Oval 25"/>
            <p:cNvSpPr/>
            <p:nvPr/>
          </p:nvSpPr>
          <p:spPr>
            <a:xfrm>
              <a:off x="5216963" y="5938544"/>
              <a:ext cx="533400" cy="5334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/>
            </a:p>
          </p:txBody>
        </p:sp>
        <p:sp>
          <p:nvSpPr>
            <p:cNvPr id="27" name="Oval 26"/>
            <p:cNvSpPr/>
            <p:nvPr/>
          </p:nvSpPr>
          <p:spPr>
            <a:xfrm>
              <a:off x="6588563" y="4490744"/>
              <a:ext cx="533400" cy="5334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/>
            </a:p>
          </p:txBody>
        </p:sp>
        <p:sp>
          <p:nvSpPr>
            <p:cNvPr id="28" name="Oval 27"/>
            <p:cNvSpPr/>
            <p:nvPr/>
          </p:nvSpPr>
          <p:spPr>
            <a:xfrm>
              <a:off x="1483163" y="4414544"/>
              <a:ext cx="533400" cy="5334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LLM Perception: External Handling of Modalities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BD59D-53B6-9E49-BA01-9FA5CE377201}" type="datetime1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>
                <a:ea typeface="Helvetica Neue" panose="02000503000000020004" charset="0"/>
              </a:rPr>
              <a:t>CS598: Topics in LLM Agents, Jiaxuan You</a:t>
            </a:r>
            <a:endParaRPr lang="en-US" i="1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28652" y="1330885"/>
            <a:ext cx="9934695" cy="53594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LLM Perception: Projection-based Example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BD59D-53B6-9E49-BA01-9FA5CE377201}" type="datetime1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>
                <a:ea typeface="Helvetica Neue" panose="02000503000000020004" charset="0"/>
              </a:rPr>
              <a:t>CS598: Topics in LLM Agents, Jiaxuan You</a:t>
            </a:r>
            <a:endParaRPr lang="en-US" i="1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080828" y="2318657"/>
            <a:ext cx="3937000" cy="2754086"/>
          </a:xfrm>
        </p:spPr>
        <p:txBody>
          <a:bodyPr>
            <a:normAutofit/>
          </a:bodyPr>
          <a:lstStyle/>
          <a:p>
            <a:r>
              <a:rPr lang="en-US" dirty="0"/>
              <a:t>Minigpt-4: Enhancing vision-language understanding with advanced large language models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296982"/>
            <a:ext cx="7745242" cy="5383218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LLM Perception: Query-based Example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BD59D-53B6-9E49-BA01-9FA5CE377201}" type="datetime1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>
                <a:ea typeface="Helvetica Neue" panose="02000503000000020004" charset="0"/>
              </a:rPr>
              <a:t>CS598: Topics in LLM Agents, Jiaxuan You</a:t>
            </a:r>
            <a:endParaRPr lang="en-US" i="1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93915" y="5643873"/>
            <a:ext cx="11898085" cy="1036327"/>
          </a:xfrm>
        </p:spPr>
        <p:txBody>
          <a:bodyPr>
            <a:normAutofit/>
          </a:bodyPr>
          <a:lstStyle/>
          <a:p>
            <a:r>
              <a:rPr lang="en-US" dirty="0" err="1"/>
              <a:t>InstructBLIP</a:t>
            </a:r>
            <a:r>
              <a:rPr lang="en-US" dirty="0"/>
              <a:t>: Towards General-purpose Vision-Language Models with Instruction Tuning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8972" y="1203779"/>
            <a:ext cx="10972800" cy="4451887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LLM Perception: Language-based Example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BD59D-53B6-9E49-BA01-9FA5CE377201}" type="datetime1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>
                <a:ea typeface="Helvetica Neue" panose="02000503000000020004" charset="0"/>
              </a:rPr>
              <a:t>CS598: Topics in LLM Agents, Jiaxuan You</a:t>
            </a:r>
            <a:endParaRPr lang="en-US" i="1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93915" y="5643873"/>
            <a:ext cx="11898085" cy="1036327"/>
          </a:xfrm>
        </p:spPr>
        <p:txBody>
          <a:bodyPr>
            <a:normAutofit/>
          </a:bodyPr>
          <a:lstStyle/>
          <a:p>
            <a:r>
              <a:rPr lang="en-US" dirty="0"/>
              <a:t>Towards Language Models That Can See: Computer Vision Through the LENS of Natural Language</a:t>
            </a:r>
            <a:endParaRPr lang="en-US" dirty="0"/>
          </a:p>
        </p:txBody>
      </p:sp>
      <p:pic>
        <p:nvPicPr>
          <p:cNvPr id="9" name="Picture 8" descr="A diagram of text and information&#10;&#10;Description automatically generated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213257"/>
            <a:ext cx="10972800" cy="4243062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LLM Perception: Discussions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BD59D-53B6-9E49-BA01-9FA5CE377201}" type="datetime1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>
                <a:ea typeface="Helvetica Neue" panose="02000503000000020004" charset="0"/>
              </a:rPr>
              <a:t>CS598: Topics in LLM Agents, Jiaxuan You</a:t>
            </a:r>
            <a:endParaRPr lang="en-US" i="1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609600" y="1600199"/>
            <a:ext cx="10234975" cy="24872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000" dirty="0"/>
              <a:t>🌟Discussions: Can we tokenize everything? Are there type of data that cannot (or not feasible to) be tokenized?</a:t>
            </a:r>
            <a:endParaRPr lang="en-US" sz="3000" dirty="0"/>
          </a:p>
        </p:txBody>
      </p:sp>
      <p:pic>
        <p:nvPicPr>
          <p:cNvPr id="7" name="Picture 6" descr="A blue and green planet&#10;&#10;Description automatically generated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4131" y="3927010"/>
            <a:ext cx="1513114" cy="1513114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834666" y="4199176"/>
            <a:ext cx="1774372" cy="102325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/>
              <a:t>LLM</a:t>
            </a:r>
            <a:endParaRPr lang="en-US"/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3083927" y="4651657"/>
            <a:ext cx="2324100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237949" y="3927010"/>
            <a:ext cx="22072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3600">
                <a:latin typeface="Calibri" panose="020F0502020204030204" pitchFamily="34" charset="0"/>
                <a:ea typeface="Helvetica Neue Light" panose="02000503000000020004" charset="0"/>
                <a:cs typeface="Calibri" panose="020F0502020204030204" pitchFamily="34" charset="0"/>
              </a:rPr>
              <a:t>Perception</a:t>
            </a:r>
            <a:endParaRPr lang="en-US" sz="3200">
              <a:latin typeface="Calibri" panose="020F0502020204030204" pitchFamily="34" charset="0"/>
              <a:ea typeface="Helvetica Neue Light" panose="02000503000000020004" charset="0"/>
              <a:cs typeface="Calibri" panose="020F050202020403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624175" y="4671420"/>
            <a:ext cx="15308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3200" b="1" i="1" dirty="0">
                <a:latin typeface="Calibri" panose="020F0502020204030204" pitchFamily="34" charset="0"/>
                <a:ea typeface="Helvetica Neue Light" panose="02000503000000020004" charset="0"/>
                <a:cs typeface="Calibri" panose="020F0502020204030204" pitchFamily="34" charset="0"/>
              </a:rPr>
              <a:t>Tokens?</a:t>
            </a:r>
            <a:endParaRPr lang="en-US" sz="2800" b="1" i="1" dirty="0">
              <a:latin typeface="Calibri" panose="020F0502020204030204" pitchFamily="34" charset="0"/>
              <a:ea typeface="Helvetica Neue Light" panose="02000503000000020004" charset="0"/>
              <a:cs typeface="Calibri" panose="020F0502020204030204" pitchFamily="34" charset="0"/>
            </a:endParaRPr>
          </a:p>
        </p:txBody>
      </p:sp>
      <p:pic>
        <p:nvPicPr>
          <p:cNvPr id="14" name="Picture 13" descr="Shape&#10;&#10;Description automatically generated with low confidence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23" t="12579" r="9083" b="16244"/>
          <a:stretch>
            <a:fillRect/>
          </a:stretch>
        </p:blipFill>
        <p:spPr>
          <a:xfrm>
            <a:off x="8435094" y="2902376"/>
            <a:ext cx="1221370" cy="1075968"/>
          </a:xfrm>
          <a:prstGeom prst="rect">
            <a:avLst/>
          </a:prstGeom>
        </p:spPr>
      </p:pic>
      <p:pic>
        <p:nvPicPr>
          <p:cNvPr id="15" name="Picture 14" descr="Shape&#10;&#10;Description automatically generated with low confidenc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4129" y="2894011"/>
            <a:ext cx="1075968" cy="1075968"/>
          </a:xfrm>
          <a:prstGeom prst="rect">
            <a:avLst/>
          </a:prstGeom>
        </p:spPr>
      </p:pic>
      <p:pic>
        <p:nvPicPr>
          <p:cNvPr id="16" name="Picture 15" descr="Text&#10;&#10;Description automatically generated with medium confidence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21" b="14225"/>
          <a:stretch>
            <a:fillRect/>
          </a:stretch>
        </p:blipFill>
        <p:spPr>
          <a:xfrm>
            <a:off x="8226671" y="4267030"/>
            <a:ext cx="1429793" cy="1075968"/>
          </a:xfrm>
          <a:prstGeom prst="rect">
            <a:avLst/>
          </a:prstGeom>
        </p:spPr>
      </p:pic>
      <p:pic>
        <p:nvPicPr>
          <p:cNvPr id="17" name="Picture 16" descr="Shape&#10;&#10;Description automatically generated with low confidenc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0010" y="4267030"/>
            <a:ext cx="1075968" cy="1075968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9094312" y="5522574"/>
            <a:ext cx="1837155" cy="1191668"/>
            <a:chOff x="1483163" y="2814344"/>
            <a:chExt cx="5638800" cy="3657600"/>
          </a:xfrm>
        </p:grpSpPr>
        <p:grpSp>
          <p:nvGrpSpPr>
            <p:cNvPr id="19" name="Group 18"/>
            <p:cNvGrpSpPr/>
            <p:nvPr/>
          </p:nvGrpSpPr>
          <p:grpSpPr>
            <a:xfrm>
              <a:off x="1749864" y="3081045"/>
              <a:ext cx="5105400" cy="3162301"/>
              <a:chOff x="2247900" y="1409700"/>
              <a:chExt cx="5105400" cy="3162300"/>
            </a:xfrm>
          </p:grpSpPr>
          <p:cxnSp>
            <p:nvCxnSpPr>
              <p:cNvPr id="29" name="Straight Connector 28"/>
              <p:cNvCxnSpPr/>
              <p:nvPr/>
            </p:nvCxnSpPr>
            <p:spPr>
              <a:xfrm>
                <a:off x="2933700" y="1600200"/>
                <a:ext cx="1066800" cy="175260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>
              <a:xfrm flipH="1">
                <a:off x="4114800" y="2971800"/>
                <a:ext cx="1257300" cy="41910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>
              <a:xfrm>
                <a:off x="6242957" y="1763486"/>
                <a:ext cx="1110343" cy="1417864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>
              <a:xfrm flipH="1">
                <a:off x="5353050" y="1866900"/>
                <a:ext cx="971550" cy="121920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>
              <a:xfrm flipH="1">
                <a:off x="5334000" y="3086100"/>
                <a:ext cx="2019300" cy="3810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>
              <a:xfrm flipH="1" flipV="1">
                <a:off x="5486400" y="3086100"/>
                <a:ext cx="495300" cy="144780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>
              <a:xfrm flipV="1">
                <a:off x="6057900" y="3086100"/>
                <a:ext cx="1295400" cy="148590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>
              <a:xfrm flipV="1">
                <a:off x="3931729" y="1409700"/>
                <a:ext cx="945071" cy="190500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>
              <a:xfrm flipH="1" flipV="1">
                <a:off x="2247900" y="3009900"/>
                <a:ext cx="1683829" cy="38100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/>
            </p:nvCxnSpPr>
            <p:spPr>
              <a:xfrm flipH="1">
                <a:off x="2247900" y="1409700"/>
                <a:ext cx="2590800" cy="156210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/>
            </p:nvCxnSpPr>
            <p:spPr>
              <a:xfrm flipH="1">
                <a:off x="2247900" y="1562100"/>
                <a:ext cx="647700" cy="140970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/>
              <p:nvPr/>
            </p:nvCxnSpPr>
            <p:spPr>
              <a:xfrm flipH="1">
                <a:off x="3200400" y="3390900"/>
                <a:ext cx="800100" cy="110490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/>
              <p:nvPr/>
            </p:nvCxnSpPr>
            <p:spPr>
              <a:xfrm>
                <a:off x="2247900" y="3009900"/>
                <a:ext cx="838200" cy="152400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/>
            </p:nvCxnSpPr>
            <p:spPr>
              <a:xfrm>
                <a:off x="3200400" y="4495800"/>
                <a:ext cx="2857500" cy="3810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" name="Oval 19"/>
            <p:cNvSpPr/>
            <p:nvPr/>
          </p:nvSpPr>
          <p:spPr>
            <a:xfrm>
              <a:off x="2168963" y="2966744"/>
              <a:ext cx="533400" cy="5334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1" name="Oval 20"/>
            <p:cNvSpPr/>
            <p:nvPr/>
          </p:nvSpPr>
          <p:spPr>
            <a:xfrm>
              <a:off x="4073963" y="2814344"/>
              <a:ext cx="533400" cy="5334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2" name="Oval 21"/>
            <p:cNvSpPr/>
            <p:nvPr/>
          </p:nvSpPr>
          <p:spPr>
            <a:xfrm>
              <a:off x="3235763" y="4795544"/>
              <a:ext cx="533400" cy="5334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/>
            </a:p>
          </p:txBody>
        </p:sp>
        <p:sp>
          <p:nvSpPr>
            <p:cNvPr id="23" name="Oval 22"/>
            <p:cNvSpPr/>
            <p:nvPr/>
          </p:nvSpPr>
          <p:spPr>
            <a:xfrm>
              <a:off x="4607363" y="4414544"/>
              <a:ext cx="533400" cy="5334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/>
            </a:p>
          </p:txBody>
        </p:sp>
        <p:sp>
          <p:nvSpPr>
            <p:cNvPr id="24" name="Oval 23"/>
            <p:cNvSpPr/>
            <p:nvPr/>
          </p:nvSpPr>
          <p:spPr>
            <a:xfrm>
              <a:off x="2397563" y="5862344"/>
              <a:ext cx="533400" cy="5334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/>
            </a:p>
          </p:txBody>
        </p:sp>
        <p:sp>
          <p:nvSpPr>
            <p:cNvPr id="25" name="Oval 24"/>
            <p:cNvSpPr/>
            <p:nvPr/>
          </p:nvSpPr>
          <p:spPr>
            <a:xfrm>
              <a:off x="5597963" y="3271544"/>
              <a:ext cx="533400" cy="5334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/>
            </a:p>
          </p:txBody>
        </p:sp>
        <p:sp>
          <p:nvSpPr>
            <p:cNvPr id="26" name="Oval 25"/>
            <p:cNvSpPr/>
            <p:nvPr/>
          </p:nvSpPr>
          <p:spPr>
            <a:xfrm>
              <a:off x="5216963" y="5938544"/>
              <a:ext cx="533400" cy="5334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/>
            </a:p>
          </p:txBody>
        </p:sp>
        <p:sp>
          <p:nvSpPr>
            <p:cNvPr id="27" name="Oval 26"/>
            <p:cNvSpPr/>
            <p:nvPr/>
          </p:nvSpPr>
          <p:spPr>
            <a:xfrm>
              <a:off x="6588563" y="4490744"/>
              <a:ext cx="533400" cy="5334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/>
            </a:p>
          </p:txBody>
        </p:sp>
        <p:sp>
          <p:nvSpPr>
            <p:cNvPr id="28" name="Oval 27"/>
            <p:cNvSpPr/>
            <p:nvPr/>
          </p:nvSpPr>
          <p:spPr>
            <a:xfrm>
              <a:off x="1483163" y="4414544"/>
              <a:ext cx="533400" cy="5334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LLM Reasoning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BD59D-53B6-9E49-BA01-9FA5CE377201}" type="datetime1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>
                <a:ea typeface="Helvetica Neue" panose="02000503000000020004" charset="0"/>
              </a:rPr>
              <a:t>CS598: Topics in LLM Agents, Jiaxuan You</a:t>
            </a:r>
            <a:endParaRPr lang="en-US" i="1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Navigating through thoughts</a:t>
            </a:r>
            <a:endParaRPr lang="en-US" b="1" dirty="0"/>
          </a:p>
          <a:p>
            <a:pPr lvl="1"/>
            <a:r>
              <a:rPr lang="en-US" dirty="0" err="1"/>
              <a:t>CoT</a:t>
            </a:r>
            <a:r>
              <a:rPr lang="en-US" dirty="0"/>
              <a:t>-&gt;</a:t>
            </a:r>
            <a:r>
              <a:rPr lang="en-US" dirty="0" err="1"/>
              <a:t>ToT</a:t>
            </a:r>
            <a:r>
              <a:rPr lang="en-US" dirty="0"/>
              <a:t>-&gt;</a:t>
            </a:r>
            <a:r>
              <a:rPr lang="en-US" dirty="0" err="1"/>
              <a:t>GoT</a:t>
            </a:r>
            <a:endParaRPr lang="en-US" dirty="0"/>
          </a:p>
          <a:p>
            <a:r>
              <a:rPr lang="en-US" dirty="0"/>
              <a:t>Self-consistent reasoning</a:t>
            </a:r>
            <a:endParaRPr lang="en-US" dirty="0"/>
          </a:p>
          <a:p>
            <a:r>
              <a:rPr lang="en-US" dirty="0"/>
              <a:t>Prompting strategy for enhanced reasoning</a:t>
            </a:r>
            <a:endParaRPr lang="en-US" dirty="0"/>
          </a:p>
          <a:p>
            <a:pPr lvl="1"/>
            <a:r>
              <a:rPr lang="en-US" dirty="0"/>
              <a:t>“Think” token, Reflection, …</a:t>
            </a:r>
            <a:endParaRPr lang="en-US" dirty="0"/>
          </a:p>
          <a:p>
            <a:r>
              <a:rPr lang="en-US" dirty="0"/>
              <a:t>Planning</a:t>
            </a:r>
            <a:endParaRPr lang="en-US" dirty="0"/>
          </a:p>
          <a:p>
            <a:r>
              <a:rPr lang="en-US" dirty="0"/>
              <a:t>Reflection</a:t>
            </a:r>
            <a:endParaRPr lang="en-US" dirty="0"/>
          </a:p>
          <a:p>
            <a:r>
              <a:rPr lang="en-US" dirty="0"/>
              <a:t>Tool integration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LLM Reasoning: Thought Organization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BD59D-53B6-9E49-BA01-9FA5CE377201}" type="datetime1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>
                <a:ea typeface="Helvetica Neue" panose="02000503000000020004" charset="0"/>
              </a:rPr>
              <a:t>CS598: Topics in LLM Agents, Jiaxuan You</a:t>
            </a:r>
            <a:endParaRPr lang="en-US" i="1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7078336" y="4826271"/>
            <a:ext cx="4742762" cy="1826558"/>
          </a:xfrm>
        </p:spPr>
        <p:txBody>
          <a:bodyPr>
            <a:normAutofit/>
          </a:bodyPr>
          <a:lstStyle/>
          <a:p>
            <a:r>
              <a:rPr lang="en-US" dirty="0"/>
              <a:t>Tree of Thoughts: Deliberate Problem Solving with Large Language Models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19600" y="2031775"/>
            <a:ext cx="7772400" cy="218550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856" y="1341461"/>
            <a:ext cx="3458624" cy="3465741"/>
          </a:xfrm>
          <a:prstGeom prst="rect">
            <a:avLst/>
          </a:prstGeom>
        </p:spPr>
      </p:pic>
      <p:sp>
        <p:nvSpPr>
          <p:cNvPr id="11" name="Content Placeholder 5"/>
          <p:cNvSpPr txBox="1"/>
          <p:nvPr/>
        </p:nvSpPr>
        <p:spPr>
          <a:xfrm>
            <a:off x="243619" y="4928255"/>
            <a:ext cx="5374983" cy="1724573"/>
          </a:xfrm>
          <a:prstGeom prst="rect">
            <a:avLst/>
          </a:prstGeom>
        </p:spPr>
        <p:txBody>
          <a:bodyPr vert="horz" lIns="121917" tIns="60958" rIns="121917" bIns="60958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rgbClr val="FF5F05"/>
              </a:buClr>
              <a:buFont typeface="Wingdings" panose="05000000000000000000" pitchFamily="2" charset="2"/>
              <a:buChar char="§"/>
              <a:defRPr lang="en-US" sz="2800" b="0" i="0" kern="1200" dirty="0" smtClean="0">
                <a:solidFill>
                  <a:schemeClr val="tx1"/>
                </a:solidFill>
                <a:latin typeface="Calibri" panose="020F0502020204030204" pitchFamily="34" charset="0"/>
                <a:ea typeface="Helvetica Neue Light" panose="02000503000000020004" charset="0"/>
                <a:cs typeface="Calibri" panose="020F050202020403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rgbClr val="FF5F05"/>
              </a:buClr>
              <a:buFont typeface="Wingdings" panose="05000000000000000000" pitchFamily="2" charset="2"/>
              <a:buChar char="§"/>
              <a:defRPr lang="en-US" sz="2600" b="0" i="0" kern="1200" dirty="0" smtClean="0">
                <a:solidFill>
                  <a:schemeClr val="tx1"/>
                </a:solidFill>
                <a:latin typeface="Calibri" panose="020F0502020204030204" pitchFamily="34" charset="0"/>
                <a:ea typeface="Helvetica Neue Light" panose="02000503000000020004" charset="0"/>
                <a:cs typeface="Calibri" panose="020F0502020204030204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rgbClr val="FF5F05"/>
              </a:buClr>
              <a:buFont typeface="Wingdings" panose="05000000000000000000" pitchFamily="2" charset="2"/>
              <a:buChar char="§"/>
              <a:defRPr lang="en-US" sz="2400" b="0" i="0" kern="1200" dirty="0" smtClean="0">
                <a:solidFill>
                  <a:schemeClr val="tx1"/>
                </a:solidFill>
                <a:latin typeface="Calibri" panose="020F0502020204030204" pitchFamily="34" charset="0"/>
                <a:ea typeface="Helvetica Neue Light" panose="02000503000000020004" charset="0"/>
                <a:cs typeface="Calibri" panose="020F0502020204030204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rgbClr val="FF5F05"/>
              </a:buClr>
              <a:buFont typeface="Wingdings" panose="05000000000000000000" pitchFamily="2" charset="2"/>
              <a:buChar char="§"/>
              <a:defRPr lang="en-US" sz="2000" b="0" i="0" kern="1200" dirty="0" smtClean="0">
                <a:solidFill>
                  <a:schemeClr val="tx1"/>
                </a:solidFill>
                <a:latin typeface="Calibri" panose="020F0502020204030204" pitchFamily="34" charset="0"/>
                <a:ea typeface="Helvetica Neue Light" panose="02000503000000020004" charset="0"/>
                <a:cs typeface="Calibri" panose="020F0502020204030204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»"/>
              <a:defRPr lang="en-US" sz="1800" b="0" i="0" kern="1200" dirty="0" smtClean="0">
                <a:solidFill>
                  <a:schemeClr val="tx1"/>
                </a:solidFill>
                <a:latin typeface="Calibri" panose="020F0502020204030204" pitchFamily="34" charset="0"/>
                <a:ea typeface="Helvetica Neue Light" panose="02000503000000020004" charset="0"/>
                <a:cs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Chain-of-Thought Prompting Elicits Reasoning in Large Language Models</a:t>
            </a:r>
            <a:endParaRPr 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LLM Reasoning: Thought Organization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BD59D-53B6-9E49-BA01-9FA5CE377201}" type="datetime1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>
                <a:ea typeface="Helvetica Neue" panose="02000503000000020004" charset="0"/>
              </a:rPr>
              <a:t>CS598: Topics in LLM Agents, Jiaxuan You</a:t>
            </a:r>
            <a:endParaRPr lang="en-US" i="1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85057" y="6093522"/>
            <a:ext cx="12812487" cy="773475"/>
          </a:xfrm>
        </p:spPr>
        <p:txBody>
          <a:bodyPr>
            <a:normAutofit/>
          </a:bodyPr>
          <a:lstStyle/>
          <a:p>
            <a:r>
              <a:rPr lang="en-US" dirty="0"/>
              <a:t>Graph of Thoughts: Solving Elaborate Problems with Large Language Models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1000" y="1412470"/>
            <a:ext cx="11430000" cy="458592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表格&#10;&#10;AI 生成的内容可能不正确。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71941" y="872179"/>
            <a:ext cx="7010765" cy="581893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-147008"/>
            <a:ext cx="12192000" cy="1143000"/>
          </a:xfrm>
        </p:spPr>
        <p:txBody>
          <a:bodyPr/>
          <a:lstStyle/>
          <a:p>
            <a:r>
              <a:rPr lang="en-US" altLang="zh-CN" dirty="0">
                <a:latin typeface="Corbel"/>
                <a:cs typeface="Calibri"/>
              </a:rPr>
              <a:t>Reminders</a:t>
            </a:r>
            <a:endParaRPr lang="zh-CN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166A45-9F5B-B340-9555-6B66F4E7847F}" type="datetime1">
              <a:rPr lang="en-US" smtClean="0"/>
            </a:fld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</a:fld>
            <a:endParaRPr lang="en-US"/>
          </a:p>
        </p:txBody>
      </p:sp>
      <p:sp>
        <p:nvSpPr>
          <p:cNvPr id="6" name="文本框 5"/>
          <p:cNvSpPr txBox="1"/>
          <p:nvPr/>
        </p:nvSpPr>
        <p:spPr>
          <a:xfrm>
            <a:off x="398707" y="995992"/>
            <a:ext cx="3332784" cy="526297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 altLang="zh-CN" sz="2800" dirty="0">
                <a:latin typeface="Calibri"/>
                <a:ea typeface="宋体"/>
                <a:cs typeface="Calibri"/>
              </a:rPr>
              <a:t>Start finding teammates now!</a:t>
            </a:r>
            <a:endParaRPr lang="en-US" altLang="zh-CN" sz="2800" dirty="0">
              <a:latin typeface="Calibri"/>
              <a:ea typeface="宋体"/>
              <a:cs typeface="Calibri"/>
            </a:endParaRPr>
          </a:p>
          <a:p>
            <a:r>
              <a:rPr lang="en-US" altLang="zh-CN" sz="2800" dirty="0">
                <a:latin typeface="Calibri"/>
                <a:ea typeface="宋体"/>
                <a:cs typeface="Calibri"/>
              </a:rPr>
              <a:t>(Or we will assign teammates for you)</a:t>
            </a:r>
            <a:endParaRPr lang="en-US" altLang="zh-CN" sz="2800" dirty="0">
              <a:latin typeface="Calibri"/>
              <a:ea typeface="宋体"/>
              <a:cs typeface="Calibri"/>
            </a:endParaRPr>
          </a:p>
          <a:p>
            <a:endParaRPr lang="en-US" altLang="zh-CN" sz="2800" dirty="0">
              <a:latin typeface="Calibri"/>
              <a:ea typeface="宋体"/>
              <a:cs typeface="Calibri"/>
            </a:endParaRPr>
          </a:p>
          <a:p>
            <a:r>
              <a:rPr lang="en-US" altLang="zh-CN" sz="2800" dirty="0">
                <a:latin typeface="Calibri"/>
                <a:ea typeface="宋体"/>
                <a:cs typeface="Calibri"/>
              </a:rPr>
              <a:t>Declare your group membership and preference by </a:t>
            </a:r>
            <a:r>
              <a:rPr lang="en-US" altLang="zh-CN" sz="2800" b="1" dirty="0">
                <a:solidFill>
                  <a:srgbClr val="FF5F05"/>
                </a:solidFill>
                <a:latin typeface="Calibri"/>
                <a:ea typeface="宋体"/>
                <a:cs typeface="Calibri"/>
              </a:rPr>
              <a:t>Jan 30</a:t>
            </a:r>
            <a:endParaRPr lang="en-US" altLang="zh-CN" sz="2800" b="1" dirty="0">
              <a:solidFill>
                <a:srgbClr val="FF5F05"/>
              </a:solidFill>
              <a:latin typeface="Calibri"/>
              <a:ea typeface="宋体"/>
              <a:cs typeface="Calibri"/>
            </a:endParaRPr>
          </a:p>
          <a:p>
            <a:endParaRPr lang="en-US" altLang="zh-CN" sz="2800" dirty="0">
              <a:latin typeface="Gill Sans" panose="020B0502020104020203"/>
              <a:ea typeface="宋体"/>
            </a:endParaRPr>
          </a:p>
          <a:p>
            <a:r>
              <a:rPr lang="en-US" altLang="zh-CN" sz="2800" dirty="0">
                <a:latin typeface="Gill Sans" panose="020B0502020104020203"/>
                <a:ea typeface="宋体"/>
                <a:hlinkClick r:id="rId2"/>
              </a:rPr>
              <a:t>https://github.com/ulab-uiuc/CS598-Topics-in-LLM-Agents</a:t>
            </a:r>
            <a:endParaRPr lang="en-US" altLang="zh-CN" sz="2800" dirty="0">
              <a:latin typeface="Gill Sans" panose="020B0502020104020203"/>
              <a:ea typeface="宋体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170947" y="1134405"/>
            <a:ext cx="7413744" cy="11687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>
                <a:ea typeface="Helvetica Neue" panose="02000503000000020004" charset="0"/>
              </a:rPr>
              <a:t>CS598: Topics in LLM Agents, Jiaxuan You</a:t>
            </a:r>
            <a:endParaRPr lang="en-US" i="1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OpenAI o1: Impressive LLM Reasoning Milestone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BD59D-53B6-9E49-BA01-9FA5CE377201}" type="datetime1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>
                <a:ea typeface="Helvetica Neue" panose="02000503000000020004" charset="0"/>
              </a:rPr>
              <a:t>CS598: Topics in LLM Agents, Jiaxuan You</a:t>
            </a:r>
            <a:endParaRPr lang="en-US" i="1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32000" y="1513114"/>
            <a:ext cx="7972694" cy="4994941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OpenAI O1: Distill Tree Search into LLM (?)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BD59D-53B6-9E49-BA01-9FA5CE377201}" type="datetime1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>
                <a:ea typeface="Helvetica Neue" panose="02000503000000020004" charset="0"/>
              </a:rPr>
              <a:t>CS598: Topics in LLM Agents, Jiaxuan You</a:t>
            </a:r>
            <a:endParaRPr lang="en-US" i="1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</a:fld>
            <a:endParaRPr lang="en-US"/>
          </a:p>
        </p:txBody>
      </p:sp>
      <p:pic>
        <p:nvPicPr>
          <p:cNvPr id="11" name="Content Placeholder 10" descr="A diagram of a graph and a diagram of a diagram&#10;&#10;Description automatically generated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66" y="1213620"/>
            <a:ext cx="11601468" cy="4612348"/>
          </a:xfrm>
        </p:spPr>
      </p:pic>
      <p:sp>
        <p:nvSpPr>
          <p:cNvPr id="12" name="Content Placeholder 5"/>
          <p:cNvSpPr txBox="1"/>
          <p:nvPr/>
        </p:nvSpPr>
        <p:spPr>
          <a:xfrm>
            <a:off x="609600" y="5830670"/>
            <a:ext cx="11898085" cy="1036327"/>
          </a:xfrm>
          <a:prstGeom prst="rect">
            <a:avLst/>
          </a:prstGeom>
        </p:spPr>
        <p:txBody>
          <a:bodyPr vert="horz" lIns="121917" tIns="60958" rIns="121917" bIns="60958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rgbClr val="FF5F05"/>
              </a:buClr>
              <a:buFont typeface="Wingdings" panose="05000000000000000000" pitchFamily="2" charset="2"/>
              <a:buChar char="§"/>
              <a:defRPr lang="en-US" sz="2800" b="0" i="0" kern="1200" dirty="0" smtClean="0">
                <a:solidFill>
                  <a:schemeClr val="tx1"/>
                </a:solidFill>
                <a:latin typeface="Calibri" panose="020F0502020204030204" pitchFamily="34" charset="0"/>
                <a:ea typeface="Helvetica Neue Light" panose="02000503000000020004" charset="0"/>
                <a:cs typeface="Calibri" panose="020F050202020403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rgbClr val="FF5F05"/>
              </a:buClr>
              <a:buFont typeface="Wingdings" panose="05000000000000000000" pitchFamily="2" charset="2"/>
              <a:buChar char="§"/>
              <a:defRPr lang="en-US" sz="2600" b="0" i="0" kern="1200" dirty="0" smtClean="0">
                <a:solidFill>
                  <a:schemeClr val="tx1"/>
                </a:solidFill>
                <a:latin typeface="Calibri" panose="020F0502020204030204" pitchFamily="34" charset="0"/>
                <a:ea typeface="Helvetica Neue Light" panose="02000503000000020004" charset="0"/>
                <a:cs typeface="Calibri" panose="020F0502020204030204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rgbClr val="FF5F05"/>
              </a:buClr>
              <a:buFont typeface="Wingdings" panose="05000000000000000000" pitchFamily="2" charset="2"/>
              <a:buChar char="§"/>
              <a:defRPr lang="en-US" sz="2400" b="0" i="0" kern="1200" dirty="0" smtClean="0">
                <a:solidFill>
                  <a:schemeClr val="tx1"/>
                </a:solidFill>
                <a:latin typeface="Calibri" panose="020F0502020204030204" pitchFamily="34" charset="0"/>
                <a:ea typeface="Helvetica Neue Light" panose="02000503000000020004" charset="0"/>
                <a:cs typeface="Calibri" panose="020F0502020204030204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rgbClr val="FF5F05"/>
              </a:buClr>
              <a:buFont typeface="Wingdings" panose="05000000000000000000" pitchFamily="2" charset="2"/>
              <a:buChar char="§"/>
              <a:defRPr lang="en-US" sz="2000" b="0" i="0" kern="1200" dirty="0" smtClean="0">
                <a:solidFill>
                  <a:schemeClr val="tx1"/>
                </a:solidFill>
                <a:latin typeface="Calibri" panose="020F0502020204030204" pitchFamily="34" charset="0"/>
                <a:ea typeface="Helvetica Neue Light" panose="02000503000000020004" charset="0"/>
                <a:cs typeface="Calibri" panose="020F0502020204030204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»"/>
              <a:defRPr lang="en-US" sz="1800" b="0" i="0" kern="1200" dirty="0" smtClean="0">
                <a:solidFill>
                  <a:schemeClr val="tx1"/>
                </a:solidFill>
                <a:latin typeface="Calibri" panose="020F0502020204030204" pitchFamily="34" charset="0"/>
                <a:ea typeface="Helvetica Neue Light" panose="02000503000000020004" charset="0"/>
                <a:cs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O1 Replication Journey: A Strategic Progress Report</a:t>
            </a:r>
            <a:endParaRPr lang="en-US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OpenAI O1: Distill Tree Search into LLM (?)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BD59D-53B6-9E49-BA01-9FA5CE377201}" type="datetime1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>
                <a:ea typeface="Helvetica Neue" panose="02000503000000020004" charset="0"/>
              </a:rPr>
              <a:t>CS598: Topics in LLM Agents, Jiaxuan You</a:t>
            </a:r>
            <a:endParaRPr lang="en-US" i="1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</a:fld>
            <a:endParaRPr lang="en-US"/>
          </a:p>
        </p:txBody>
      </p:sp>
      <p:pic>
        <p:nvPicPr>
          <p:cNvPr id="9" name="Content Placeholder 8" descr="A diagram of a data processing process&#10;&#10;Description automatically generated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3689" y="1035735"/>
            <a:ext cx="7178049" cy="5080000"/>
          </a:xfrm>
        </p:spPr>
      </p:pic>
      <p:sp>
        <p:nvSpPr>
          <p:cNvPr id="10" name="Content Placeholder 5"/>
          <p:cNvSpPr txBox="1"/>
          <p:nvPr/>
        </p:nvSpPr>
        <p:spPr>
          <a:xfrm>
            <a:off x="609600" y="6092371"/>
            <a:ext cx="11898085" cy="1036327"/>
          </a:xfrm>
          <a:prstGeom prst="rect">
            <a:avLst/>
          </a:prstGeom>
        </p:spPr>
        <p:txBody>
          <a:bodyPr vert="horz" lIns="121917" tIns="60958" rIns="121917" bIns="60958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rgbClr val="FF5F05"/>
              </a:buClr>
              <a:buFont typeface="Wingdings" panose="05000000000000000000" pitchFamily="2" charset="2"/>
              <a:buChar char="§"/>
              <a:defRPr lang="en-US" sz="2800" b="0" i="0" kern="1200" dirty="0" smtClean="0">
                <a:solidFill>
                  <a:schemeClr val="tx1"/>
                </a:solidFill>
                <a:latin typeface="Calibri" panose="020F0502020204030204" pitchFamily="34" charset="0"/>
                <a:ea typeface="Helvetica Neue Light" panose="02000503000000020004" charset="0"/>
                <a:cs typeface="Calibri" panose="020F050202020403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rgbClr val="FF5F05"/>
              </a:buClr>
              <a:buFont typeface="Wingdings" panose="05000000000000000000" pitchFamily="2" charset="2"/>
              <a:buChar char="§"/>
              <a:defRPr lang="en-US" sz="2600" b="0" i="0" kern="1200" dirty="0" smtClean="0">
                <a:solidFill>
                  <a:schemeClr val="tx1"/>
                </a:solidFill>
                <a:latin typeface="Calibri" panose="020F0502020204030204" pitchFamily="34" charset="0"/>
                <a:ea typeface="Helvetica Neue Light" panose="02000503000000020004" charset="0"/>
                <a:cs typeface="Calibri" panose="020F0502020204030204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rgbClr val="FF5F05"/>
              </a:buClr>
              <a:buFont typeface="Wingdings" panose="05000000000000000000" pitchFamily="2" charset="2"/>
              <a:buChar char="§"/>
              <a:defRPr lang="en-US" sz="2400" b="0" i="0" kern="1200" dirty="0" smtClean="0">
                <a:solidFill>
                  <a:schemeClr val="tx1"/>
                </a:solidFill>
                <a:latin typeface="Calibri" panose="020F0502020204030204" pitchFamily="34" charset="0"/>
                <a:ea typeface="Helvetica Neue Light" panose="02000503000000020004" charset="0"/>
                <a:cs typeface="Calibri" panose="020F0502020204030204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rgbClr val="FF5F05"/>
              </a:buClr>
              <a:buFont typeface="Wingdings" panose="05000000000000000000" pitchFamily="2" charset="2"/>
              <a:buChar char="§"/>
              <a:defRPr lang="en-US" sz="2000" b="0" i="0" kern="1200" dirty="0" smtClean="0">
                <a:solidFill>
                  <a:schemeClr val="tx1"/>
                </a:solidFill>
                <a:latin typeface="Calibri" panose="020F0502020204030204" pitchFamily="34" charset="0"/>
                <a:ea typeface="Helvetica Neue Light" panose="02000503000000020004" charset="0"/>
                <a:cs typeface="Calibri" panose="020F0502020204030204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»"/>
              <a:defRPr lang="en-US" sz="1800" b="0" i="0" kern="1200" dirty="0" smtClean="0">
                <a:solidFill>
                  <a:schemeClr val="tx1"/>
                </a:solidFill>
                <a:latin typeface="Calibri" panose="020F0502020204030204" pitchFamily="34" charset="0"/>
                <a:ea typeface="Helvetica Neue Light" panose="02000503000000020004" charset="0"/>
                <a:cs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Marco-o1: Towards Open Reasoning Models for Open-Ended Solutions</a:t>
            </a:r>
            <a:endParaRPr lang="en-US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41498" y="0"/>
            <a:ext cx="6050502" cy="1143000"/>
          </a:xfrm>
        </p:spPr>
        <p:txBody>
          <a:bodyPr/>
          <a:lstStyle/>
          <a:p>
            <a:r>
              <a:rPr lang="en-US" dirty="0"/>
              <a:t>O1: A Funny Observation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BD59D-53B6-9E49-BA01-9FA5CE377201}" type="datetime1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>
                <a:ea typeface="Helvetica Neue" panose="02000503000000020004" charset="0"/>
              </a:rPr>
              <a:t>CS598: Topics in LLM Agents, Jiaxuan You</a:t>
            </a:r>
            <a:endParaRPr lang="en-US" i="1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4500" y="0"/>
            <a:ext cx="5497819" cy="632790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09600" y="6297909"/>
            <a:ext cx="52466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latin typeface="Calibri" panose="020F0502020204030204" pitchFamily="34" charset="0"/>
                <a:ea typeface="Helvetica Neue Light" panose="02000503000000020004" charset="0"/>
                <a:cs typeface="Calibri" panose="020F0502020204030204" pitchFamily="34" charset="0"/>
              </a:rPr>
              <a:t>Analysis of original O1 thoughts (Until Nov 2024)</a:t>
            </a:r>
            <a:endParaRPr lang="en-US" sz="2000" dirty="0">
              <a:latin typeface="Calibri" panose="020F0502020204030204" pitchFamily="34" charset="0"/>
              <a:ea typeface="Helvetica Neue Light" panose="02000503000000020004" charset="0"/>
              <a:cs typeface="Calibri" panose="020F050202020403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893629" y="3592286"/>
            <a:ext cx="184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endParaRPr lang="en-US" sz="2000" dirty="0">
              <a:latin typeface="Calibri" panose="020F0502020204030204" pitchFamily="34" charset="0"/>
              <a:ea typeface="Helvetica Neue Light" panose="02000503000000020004" charset="0"/>
              <a:cs typeface="Calibri" panose="020F050202020403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598229" y="6378871"/>
            <a:ext cx="41258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latin typeface="Calibri" panose="020F0502020204030204" pitchFamily="34" charset="0"/>
                <a:ea typeface="Helvetica Neue Light" panose="02000503000000020004" charset="0"/>
                <a:cs typeface="Calibri" panose="020F0502020204030204" pitchFamily="34" charset="0"/>
              </a:rPr>
              <a:t>Latent thoughts are gone… (Jan 2025)</a:t>
            </a:r>
            <a:endParaRPr lang="en-US" sz="2000" dirty="0">
              <a:latin typeface="Calibri" panose="020F0502020204030204" pitchFamily="34" charset="0"/>
              <a:ea typeface="Helvetica Neue Light" panose="02000503000000020004" charset="0"/>
              <a:cs typeface="Calibri" panose="020F050202020403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249683" y="6039946"/>
            <a:ext cx="605050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latin typeface="Calibri" panose="020F0502020204030204" pitchFamily="34" charset="0"/>
                <a:ea typeface="Helvetica Neue Light" panose="02000503000000020004" charset="0"/>
                <a:cs typeface="Calibri" panose="020F0502020204030204" pitchFamily="34" charset="0"/>
                <a:hlinkClick r:id="rId2"/>
              </a:rPr>
              <a:t>https://openai.com/index/learning-to-reason-with-llms/</a:t>
            </a:r>
            <a:endParaRPr lang="en-US" sz="2000" dirty="0">
              <a:latin typeface="Calibri" panose="020F0502020204030204" pitchFamily="34" charset="0"/>
              <a:ea typeface="Helvetica Neue Light" panose="02000503000000020004" charset="0"/>
              <a:cs typeface="Calibri" panose="020F0502020204030204" pitchFamily="34" charset="0"/>
            </a:endParaRPr>
          </a:p>
          <a:p>
            <a:pPr algn="l"/>
            <a:endParaRPr lang="en-US" sz="2000" dirty="0">
              <a:latin typeface="Calibri" panose="020F0502020204030204" pitchFamily="34" charset="0"/>
              <a:ea typeface="Helvetica Neue Light" panose="02000503000000020004" charset="0"/>
              <a:cs typeface="Calibri" panose="020F0502020204030204" pitchFamily="34" charset="0"/>
            </a:endParaRPr>
          </a:p>
        </p:txBody>
      </p:sp>
      <p:pic>
        <p:nvPicPr>
          <p:cNvPr id="14" name="Picture 13" descr="A screenshot of a phone&#10;&#10;Description automatically generated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22"/>
          <a:stretch>
            <a:fillRect/>
          </a:stretch>
        </p:blipFill>
        <p:spPr>
          <a:xfrm>
            <a:off x="7099300" y="983873"/>
            <a:ext cx="4483100" cy="5056073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panose="020F0502020204030204" pitchFamily="34" charset="0"/>
              </a:rPr>
              <a:t>O</a:t>
            </a:r>
            <a:r>
              <a:rPr lang="en-US" sz="4400" dirty="0">
                <a:latin typeface="Calibri" panose="020F0502020204030204" pitchFamily="34" charset="0"/>
                <a:ea typeface="Helvetica Neue Light" panose="02000503000000020004" charset="0"/>
                <a:cs typeface="Calibri" panose="020F0502020204030204" pitchFamily="34" charset="0"/>
              </a:rPr>
              <a:t>riginal O1-style Thoughts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BD59D-53B6-9E49-BA01-9FA5CE377201}" type="datetime1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>
                <a:ea typeface="Helvetica Neue" panose="02000503000000020004" charset="0"/>
              </a:rPr>
              <a:t>CS598: Topics in LLM Agents, Jiaxuan You</a:t>
            </a:r>
            <a:endParaRPr lang="en-US" i="1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609600" y="6148942"/>
            <a:ext cx="10972800" cy="709058"/>
          </a:xfrm>
        </p:spPr>
        <p:txBody>
          <a:bodyPr/>
          <a:lstStyle/>
          <a:p>
            <a:r>
              <a:rPr lang="en-US" dirty="0"/>
              <a:t>O1 Replication Journey: A Strategic Progress Report</a:t>
            </a:r>
            <a:endParaRPr lang="en-US" dirty="0"/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9600" y="1271054"/>
            <a:ext cx="10972800" cy="4952809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LLM Reasoning: Discussion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BD59D-53B6-9E49-BA01-9FA5CE377201}" type="datetime1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>
                <a:ea typeface="Helvetica Neue" panose="02000503000000020004" charset="0"/>
              </a:rPr>
              <a:t>CS598: Topics in LLM Agents, Jiaxuan You</a:t>
            </a:r>
            <a:endParaRPr lang="en-US" i="1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🌟Discussion: Do you believe explicit search or implicit thought is preferred in reasoning? “System-1” &amp; “System-2” reasoning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8921" y="3429000"/>
            <a:ext cx="5294958" cy="238999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4207" y="3429000"/>
            <a:ext cx="6403983" cy="2569395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LLM Memory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BD59D-53B6-9E49-BA01-9FA5CE377201}" type="datetime1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>
                <a:ea typeface="Helvetica Neue" panose="02000503000000020004" charset="0"/>
              </a:rPr>
              <a:t>CS598: Topics in LLM Agents, Jiaxuan You</a:t>
            </a:r>
            <a:endParaRPr lang="en-US" i="1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Memory management</a:t>
            </a:r>
            <a:endParaRPr lang="en-US" b="1" dirty="0"/>
          </a:p>
          <a:p>
            <a:pPr lvl="1"/>
            <a:r>
              <a:rPr lang="en-US" dirty="0"/>
              <a:t>Short-term - in-context, long-context LLM</a:t>
            </a:r>
            <a:endParaRPr lang="en-US" dirty="0"/>
          </a:p>
          <a:p>
            <a:pPr lvl="1"/>
            <a:r>
              <a:rPr lang="en-US" dirty="0"/>
              <a:t>Long-term – retrieval augmentation</a:t>
            </a:r>
            <a:endParaRPr lang="en-US" dirty="0"/>
          </a:p>
          <a:p>
            <a:r>
              <a:rPr lang="en-US" dirty="0"/>
              <a:t>Memory representation</a:t>
            </a:r>
            <a:endParaRPr lang="en-US" dirty="0"/>
          </a:p>
          <a:p>
            <a:pPr lvl="1"/>
            <a:r>
              <a:rPr lang="en-US" dirty="0"/>
              <a:t>Text or parameters/embeddings</a:t>
            </a:r>
            <a:endParaRPr lang="en-US" dirty="0"/>
          </a:p>
          <a:p>
            <a:pPr lvl="1"/>
            <a:endParaRPr lang="en-US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LLM Short-term Memory: Long-context LLM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BD59D-53B6-9E49-BA01-9FA5CE377201}" type="datetime1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>
                <a:ea typeface="Helvetica Neue" panose="02000503000000020004" charset="0"/>
              </a:rPr>
              <a:t>CS598: Topics in LLM Agents, Jiaxuan You</a:t>
            </a:r>
            <a:endParaRPr lang="en-US" i="1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81136" y="1231103"/>
            <a:ext cx="8717940" cy="5462214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LLM Short-term Memory: Long-context LLM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BD59D-53B6-9E49-BA01-9FA5CE377201}" type="datetime1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>
                <a:ea typeface="Helvetica Neue" panose="02000503000000020004" charset="0"/>
              </a:rPr>
              <a:t>CS598: Topics in LLM Agents, Jiaxuan You</a:t>
            </a:r>
            <a:endParaRPr lang="en-US" i="1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609600" y="6062884"/>
            <a:ext cx="10972800" cy="720075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Beyond the Limits: A Survey of Techniques to Extend the Context Length in Large Language Models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6323" y="1040876"/>
            <a:ext cx="10972800" cy="4916897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0" y="177800"/>
            <a:ext cx="6096000" cy="1320494"/>
          </a:xfrm>
        </p:spPr>
        <p:txBody>
          <a:bodyPr/>
          <a:lstStyle/>
          <a:p>
            <a:r>
              <a:rPr lang="en-US" dirty="0"/>
              <a:t>LLM Long-term Memory: RAG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BD59D-53B6-9E49-BA01-9FA5CE377201}" type="datetime1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>
                <a:ea typeface="Helvetica Neue" panose="02000503000000020004" charset="0"/>
              </a:rPr>
              <a:t>CS598: Topics in LLM Agents, Jiaxuan You</a:t>
            </a:r>
            <a:endParaRPr lang="en-US" i="1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6257580" y="1600200"/>
            <a:ext cx="5324819" cy="5080000"/>
          </a:xfrm>
        </p:spPr>
        <p:txBody>
          <a:bodyPr/>
          <a:lstStyle/>
          <a:p>
            <a:r>
              <a:rPr lang="en-US" dirty="0"/>
              <a:t>Retrieval-Augmented Generation for Large Language Models: A Survey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39959"/>
            <a:ext cx="5827923" cy="654797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BD59D-53B6-9E49-BA01-9FA5CE377201}" type="datetime1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>
                <a:ea typeface="Helvetica Neue" panose="02000503000000020004" charset="0"/>
              </a:rPr>
              <a:t>CS598: Topics in LLM Agents, Jiaxuan You</a:t>
            </a:r>
            <a:endParaRPr lang="en-US" i="1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609600" y="1436914"/>
            <a:ext cx="10972800" cy="5243286"/>
          </a:xfrm>
        </p:spPr>
        <p:txBody>
          <a:bodyPr>
            <a:normAutofit/>
          </a:bodyPr>
          <a:lstStyle/>
          <a:p>
            <a:r>
              <a:rPr lang="en-US" b="1" dirty="0"/>
              <a:t>Course</a:t>
            </a:r>
            <a:r>
              <a:rPr lang="en-US" dirty="0"/>
              <a:t> </a:t>
            </a:r>
            <a:r>
              <a:rPr lang="en-US" b="1" dirty="0"/>
              <a:t>GitHub</a:t>
            </a:r>
            <a:r>
              <a:rPr lang="en-US" dirty="0"/>
              <a:t> is out (</a:t>
            </a:r>
            <a:r>
              <a:rPr lang="en-US" altLang="zh-CN" sz="2800" dirty="0">
                <a:latin typeface="Gill Sans" panose="020B0502020104020203"/>
                <a:ea typeface="宋体"/>
                <a:hlinkClick r:id="rId1"/>
              </a:rPr>
              <a:t>https://github.com/ulab-uiuc/CS598-Topics-in-LLM-Agents</a:t>
            </a:r>
            <a:r>
              <a:rPr lang="en-US" dirty="0"/>
              <a:t>)</a:t>
            </a:r>
            <a:endParaRPr lang="en-US" dirty="0"/>
          </a:p>
          <a:p>
            <a:pPr lvl="1"/>
            <a:r>
              <a:rPr lang="en-US" b="1" dirty="0"/>
              <a:t>GitHub:</a:t>
            </a:r>
            <a:r>
              <a:rPr lang="en-US" dirty="0"/>
              <a:t> All the information of the course will be shared</a:t>
            </a:r>
            <a:endParaRPr lang="en-US" dirty="0"/>
          </a:p>
          <a:p>
            <a:pPr lvl="1"/>
            <a:r>
              <a:rPr lang="en-US" b="1" dirty="0"/>
              <a:t>Canvas: </a:t>
            </a:r>
            <a:r>
              <a:rPr lang="en-US" dirty="0"/>
              <a:t>Important reminders for registered students, submissions for grading</a:t>
            </a:r>
            <a:endParaRPr lang="en-US" dirty="0"/>
          </a:p>
          <a:p>
            <a:pPr lvl="1"/>
            <a:r>
              <a:rPr lang="en-US" b="1" dirty="0"/>
              <a:t>Piazza: </a:t>
            </a:r>
            <a:r>
              <a:rPr lang="en-US" dirty="0"/>
              <a:t>Discussions (and teammate finding)</a:t>
            </a:r>
            <a:endParaRPr lang="en-US" dirty="0"/>
          </a:p>
          <a:p>
            <a:r>
              <a:rPr lang="en-US" dirty="0"/>
              <a:t>Particularly, in the </a:t>
            </a:r>
            <a:r>
              <a:rPr lang="en-US" b="1" dirty="0"/>
              <a:t>course GitHub</a:t>
            </a:r>
            <a:r>
              <a:rPr lang="en-US" dirty="0"/>
              <a:t>, please keep track of </a:t>
            </a:r>
            <a:endParaRPr lang="en-US" dirty="0"/>
          </a:p>
          <a:p>
            <a:pPr lvl="1"/>
            <a:r>
              <a:rPr lang="en-US" b="1" dirty="0"/>
              <a:t>Course schedule</a:t>
            </a:r>
            <a:endParaRPr lang="en-US" b="1" dirty="0"/>
          </a:p>
          <a:p>
            <a:pPr lvl="1"/>
            <a:r>
              <a:rPr lang="en-US" b="1" dirty="0"/>
              <a:t>Summary of deadlines</a:t>
            </a:r>
            <a:endParaRPr lang="en-US" b="1" dirty="0"/>
          </a:p>
          <a:p>
            <a:pPr lvl="1"/>
            <a:r>
              <a:rPr lang="en-US" dirty="0"/>
              <a:t>We will try to remind most of the deadlines (and </a:t>
            </a:r>
            <a:r>
              <a:rPr lang="en-US" dirty="0" err="1"/>
              <a:t>annouce</a:t>
            </a:r>
            <a:r>
              <a:rPr lang="en-US" dirty="0"/>
              <a:t> any necessary changes)</a:t>
            </a:r>
            <a:endParaRPr lang="en-US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BD59D-53B6-9E49-BA01-9FA5CE377201}" type="datetime1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>
                <a:ea typeface="Helvetica Neue" panose="02000503000000020004" charset="0"/>
              </a:rPr>
              <a:t>CS598: Topics in LLM Agents, Jiaxuan You</a:t>
            </a:r>
            <a:endParaRPr lang="en-US" i="1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609600" y="1465883"/>
            <a:ext cx="10972800" cy="5080000"/>
          </a:xfrm>
        </p:spPr>
        <p:txBody>
          <a:bodyPr/>
          <a:lstStyle/>
          <a:p>
            <a:r>
              <a:rPr lang="en-US" dirty="0"/>
              <a:t>🌟Discussion: Do you believe long-context LLM is the solution to everything? How do we balance long-context and RAG? (How do we balance short and long term memory)</a:t>
            </a:r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LLM Memory: Discussion</a:t>
            </a:r>
            <a:endParaRPr lang="en-US" dirty="0"/>
          </a:p>
        </p:txBody>
      </p:sp>
      <p:pic>
        <p:nvPicPr>
          <p:cNvPr id="1026" name="Picture 2" descr="RAG vs Large Context Window LLMs: When to use which one? — The Cloud Girl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0660" y="2973712"/>
            <a:ext cx="6589312" cy="3706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Summary: AGI </a:t>
            </a:r>
            <a:r>
              <a:rPr lang="en-US" dirty="0"/>
              <a:t>Internal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BD59D-53B6-9E49-BA01-9FA5CE377201}" type="datetime1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>
                <a:ea typeface="Helvetica Neue" panose="02000503000000020004" charset="0"/>
              </a:rPr>
              <a:t>CS598: Topics in LLM Agents, Jiaxuan You</a:t>
            </a:r>
            <a:endParaRPr lang="en-US" i="1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88083" y="1083989"/>
            <a:ext cx="10015833" cy="559621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BD59D-53B6-9E49-BA01-9FA5CE377201}" type="datetime1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>
                <a:ea typeface="Helvetica Neue" panose="02000503000000020004" charset="0"/>
              </a:rPr>
              <a:t>CS598: Topics in LLM Agents, Jiaxuan You</a:t>
            </a:r>
            <a:endParaRPr lang="en-US" i="1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</a:fld>
            <a:endParaRPr lang="en-US"/>
          </a:p>
        </p:txBody>
      </p:sp>
      <p:pic>
        <p:nvPicPr>
          <p:cNvPr id="10" name="Content Placeholder 9" descr="A screenshot of a black screen&#10;&#10;Description automatically generated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144" y="1175657"/>
            <a:ext cx="7349598" cy="5504543"/>
          </a:xfrm>
        </p:spPr>
      </p:pic>
      <p:sp>
        <p:nvSpPr>
          <p:cNvPr id="14" name="矩形 7"/>
          <p:cNvSpPr/>
          <p:nvPr/>
        </p:nvSpPr>
        <p:spPr>
          <a:xfrm>
            <a:off x="4953000" y="2046514"/>
            <a:ext cx="1904999" cy="84908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5"/>
          <p:cNvSpPr txBox="1"/>
          <p:nvPr/>
        </p:nvSpPr>
        <p:spPr>
          <a:xfrm>
            <a:off x="8098972" y="1175657"/>
            <a:ext cx="3848970" cy="526297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 altLang="zh-CN" sz="2800" dirty="0">
                <a:latin typeface="Calibri"/>
                <a:ea typeface="宋体"/>
                <a:cs typeface="Calibri"/>
              </a:rPr>
              <a:t>Assignments will be out </a:t>
            </a:r>
            <a:r>
              <a:rPr lang="en-US" altLang="zh-CN" sz="2800" b="1" dirty="0">
                <a:latin typeface="Calibri"/>
                <a:ea typeface="宋体"/>
                <a:cs typeface="Calibri"/>
              </a:rPr>
              <a:t>by Jan 31</a:t>
            </a:r>
            <a:endParaRPr lang="en-US" altLang="zh-CN" sz="2800" b="1" dirty="0">
              <a:latin typeface="Calibri"/>
              <a:ea typeface="宋体"/>
              <a:cs typeface="Calibri"/>
            </a:endParaRPr>
          </a:p>
          <a:p>
            <a:endParaRPr lang="en-US" altLang="zh-CN" sz="2800" dirty="0">
              <a:latin typeface="Calibri"/>
              <a:ea typeface="宋体"/>
              <a:cs typeface="Calibri"/>
            </a:endParaRPr>
          </a:p>
          <a:p>
            <a:r>
              <a:rPr lang="en-US" altLang="zh-CN" sz="2800" dirty="0">
                <a:latin typeface="Calibri"/>
                <a:ea typeface="宋体"/>
                <a:cs typeface="Calibri"/>
              </a:rPr>
              <a:t>For </a:t>
            </a:r>
            <a:r>
              <a:rPr lang="en-US" altLang="zh-CN" sz="2800" b="1" dirty="0">
                <a:latin typeface="Calibri"/>
                <a:ea typeface="宋体"/>
                <a:cs typeface="Calibri"/>
              </a:rPr>
              <a:t>pilot and copilot groups</a:t>
            </a:r>
            <a:r>
              <a:rPr lang="en-US" altLang="zh-CN" sz="2800" dirty="0">
                <a:latin typeface="Calibri"/>
                <a:ea typeface="宋体"/>
                <a:cs typeface="Calibri"/>
              </a:rPr>
              <a:t>, please </a:t>
            </a:r>
            <a:r>
              <a:rPr lang="en-US" altLang="zh-CN" sz="2800" b="1" dirty="0">
                <a:latin typeface="Calibri"/>
                <a:ea typeface="宋体"/>
                <a:cs typeface="Calibri"/>
              </a:rPr>
              <a:t>start working</a:t>
            </a:r>
            <a:r>
              <a:rPr lang="en-US" altLang="zh-CN" sz="2800" dirty="0">
                <a:latin typeface="Calibri"/>
                <a:ea typeface="宋体"/>
                <a:cs typeface="Calibri"/>
              </a:rPr>
              <a:t> on the presentation and reviews &amp; panel </a:t>
            </a:r>
            <a:r>
              <a:rPr lang="en-US" altLang="zh-CN" sz="2800" b="1" dirty="0">
                <a:latin typeface="Calibri"/>
                <a:ea typeface="宋体"/>
                <a:cs typeface="Calibri"/>
              </a:rPr>
              <a:t>at least 10 days</a:t>
            </a:r>
            <a:r>
              <a:rPr lang="en-US" altLang="zh-CN" sz="2800" dirty="0">
                <a:latin typeface="Calibri"/>
                <a:ea typeface="宋体"/>
                <a:cs typeface="Calibri"/>
              </a:rPr>
              <a:t> ahead of lecture</a:t>
            </a:r>
            <a:endParaRPr lang="en-US" altLang="zh-CN" sz="2800" dirty="0">
              <a:latin typeface="Calibri"/>
              <a:ea typeface="宋体"/>
              <a:cs typeface="Calibri"/>
            </a:endParaRPr>
          </a:p>
          <a:p>
            <a:pPr marL="457200" indent="-457200">
              <a:buFont typeface="Arial" panose="020B0604020202090204" pitchFamily="34" charset="0"/>
              <a:buChar char="•"/>
            </a:pPr>
            <a:r>
              <a:rPr lang="en-US" altLang="zh-CN" sz="2800" dirty="0">
                <a:latin typeface="Calibri"/>
                <a:ea typeface="宋体"/>
                <a:cs typeface="Calibri"/>
              </a:rPr>
              <a:t>Let TA/Instructor know ASAP if you have questions</a:t>
            </a:r>
            <a:endParaRPr lang="en-US" altLang="zh-CN" sz="2800" dirty="0">
              <a:latin typeface="Gill Sans" panose="020B0502020104020203"/>
              <a:ea typeface="宋体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BD59D-53B6-9E49-BA01-9FA5CE377201}" type="datetime1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>
                <a:ea typeface="Helvetica Neue" panose="02000503000000020004" charset="0"/>
              </a:rPr>
              <a:t>CS598: Topics in LLM Agents, Jiaxuan You</a:t>
            </a:r>
            <a:endParaRPr lang="en-US" i="1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</a:fld>
            <a:endParaRPr lang="en-US"/>
          </a:p>
        </p:txBody>
      </p:sp>
      <p:pic>
        <p:nvPicPr>
          <p:cNvPr id="9" name="Content Placeholder 8" descr="A screenshot of a black and white list&#10;&#10;Description automatically generated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166" y="1088571"/>
            <a:ext cx="6162467" cy="5591629"/>
          </a:xfrm>
        </p:spPr>
      </p:pic>
      <p:sp>
        <p:nvSpPr>
          <p:cNvPr id="11" name="文本框 5"/>
          <p:cNvSpPr txBox="1"/>
          <p:nvPr/>
        </p:nvSpPr>
        <p:spPr>
          <a:xfrm>
            <a:off x="7733430" y="2384673"/>
            <a:ext cx="3848970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 altLang="zh-CN" sz="3200" dirty="0">
                <a:latin typeface="Calibri"/>
                <a:ea typeface="宋体"/>
                <a:cs typeface="Calibri"/>
              </a:rPr>
              <a:t>Remember to </a:t>
            </a:r>
            <a:r>
              <a:rPr lang="en-US" altLang="zh-CN" sz="3200" b="1" dirty="0">
                <a:latin typeface="Calibri"/>
                <a:ea typeface="宋体"/>
                <a:cs typeface="Calibri"/>
              </a:rPr>
              <a:t>check</a:t>
            </a:r>
            <a:r>
              <a:rPr lang="en-US" altLang="zh-CN" sz="3200" dirty="0">
                <a:latin typeface="Calibri"/>
                <a:ea typeface="宋体"/>
                <a:cs typeface="Calibri"/>
              </a:rPr>
              <a:t> </a:t>
            </a:r>
            <a:r>
              <a:rPr lang="en-US" altLang="zh-CN" sz="3200" b="1" dirty="0">
                <a:latin typeface="Calibri"/>
                <a:ea typeface="宋体"/>
                <a:cs typeface="Calibri"/>
              </a:rPr>
              <a:t>all the deadlines!</a:t>
            </a:r>
            <a:endParaRPr lang="en-US" altLang="zh-CN" sz="3200" b="1" dirty="0">
              <a:latin typeface="Gill Sans" panose="020B0502020104020203"/>
              <a:ea typeface="宋体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Recap: From LLMs to LLM Agents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FB3F7-22DC-0845-A892-8A6CE80AFDE8}" type="datetime1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>
                <a:ea typeface="Helvetica Neue" panose="02000503000000020004" charset="0"/>
              </a:rPr>
              <a:t>CS598: Topics in LLM Agents, Jiaxuan You</a:t>
            </a:r>
            <a:endParaRPr lang="en-US" i="1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0637457" y="1827439"/>
            <a:ext cx="1459245" cy="9234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b="1"/>
              <a:t>LLMs</a:t>
            </a:r>
            <a:endParaRPr lang="en-US" sz="3600" b="1"/>
          </a:p>
        </p:txBody>
      </p:sp>
      <p:sp>
        <p:nvSpPr>
          <p:cNvPr id="7" name="Rounded Rectangle 6"/>
          <p:cNvSpPr/>
          <p:nvPr/>
        </p:nvSpPr>
        <p:spPr>
          <a:xfrm>
            <a:off x="4793633" y="1764756"/>
            <a:ext cx="1774372" cy="102325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/>
              <a:t>LLM</a:t>
            </a:r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584559" y="1886682"/>
            <a:ext cx="14592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3600" i="1">
                <a:latin typeface="Calibri" panose="020F0502020204030204" pitchFamily="34" charset="0"/>
                <a:ea typeface="Helvetica Neue Light" panose="02000503000000020004" charset="0"/>
                <a:cs typeface="Calibri" panose="020F0502020204030204" pitchFamily="34" charset="0"/>
              </a:rPr>
              <a:t>Tokens</a:t>
            </a:r>
            <a:endParaRPr lang="en-US" sz="3200" i="1">
              <a:latin typeface="Calibri" panose="020F0502020204030204" pitchFamily="34" charset="0"/>
              <a:ea typeface="Helvetica Neue Light" panose="02000503000000020004" charset="0"/>
              <a:cs typeface="Calibri" panose="020F0502020204030204" pitchFamily="34" charset="0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3209762" y="2265498"/>
            <a:ext cx="1251857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6856476" y="2234655"/>
            <a:ext cx="1251857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8298832" y="1886681"/>
            <a:ext cx="14592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3600" i="1">
                <a:latin typeface="Calibri" panose="020F0502020204030204" pitchFamily="34" charset="0"/>
                <a:ea typeface="Helvetica Neue Light" panose="02000503000000020004" charset="0"/>
                <a:cs typeface="Calibri" panose="020F0502020204030204" pitchFamily="34" charset="0"/>
              </a:rPr>
              <a:t>Tokens</a:t>
            </a:r>
            <a:endParaRPr lang="en-US" sz="3200" i="1">
              <a:latin typeface="Calibri" panose="020F0502020204030204" pitchFamily="34" charset="0"/>
              <a:ea typeface="Helvetica Neue Light" panose="02000503000000020004" charset="0"/>
              <a:cs typeface="Calibri" panose="020F050202020403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24346" y="2488281"/>
            <a:ext cx="27796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>
                <a:latin typeface="Calibri" panose="020F0502020204030204" pitchFamily="34" charset="0"/>
                <a:ea typeface="Helvetica Neue Light" panose="02000503000000020004" charset="0"/>
                <a:cs typeface="Calibri" panose="020F0502020204030204" pitchFamily="34" charset="0"/>
              </a:rPr>
              <a:t>(Text &amp; other modalities)</a:t>
            </a:r>
            <a:endParaRPr lang="en-US" sz="2000">
              <a:latin typeface="Calibri" panose="020F0502020204030204" pitchFamily="34" charset="0"/>
              <a:ea typeface="Helvetica Neue Light" panose="02000503000000020004" charset="0"/>
              <a:cs typeface="Calibri" panose="020F050202020403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547625" y="2488281"/>
            <a:ext cx="27796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>
                <a:latin typeface="Calibri" panose="020F0502020204030204" pitchFamily="34" charset="0"/>
                <a:ea typeface="Helvetica Neue Light" panose="02000503000000020004" charset="0"/>
                <a:cs typeface="Calibri" panose="020F0502020204030204" pitchFamily="34" charset="0"/>
              </a:rPr>
              <a:t>(Text &amp; other modalities)</a:t>
            </a:r>
            <a:endParaRPr lang="en-US" sz="2000">
              <a:latin typeface="Calibri" panose="020F0502020204030204" pitchFamily="34" charset="0"/>
              <a:ea typeface="Helvetica Neue Light" panose="02000503000000020004" charset="0"/>
              <a:cs typeface="Calibri" panose="020F0502020204030204" pitchFamily="34" charset="0"/>
            </a:endParaRPr>
          </a:p>
        </p:txBody>
      </p:sp>
      <p:pic>
        <p:nvPicPr>
          <p:cNvPr id="18" name="Picture 17" descr="A blue and green planet&#10;&#10;Description automatically generated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4024" y="4320588"/>
            <a:ext cx="1513114" cy="1513114"/>
          </a:xfrm>
          <a:prstGeom prst="rect">
            <a:avLst/>
          </a:prstGeom>
        </p:spPr>
      </p:pic>
      <p:sp>
        <p:nvSpPr>
          <p:cNvPr id="19" name="Rounded Rectangle 18"/>
          <p:cNvSpPr/>
          <p:nvPr/>
        </p:nvSpPr>
        <p:spPr>
          <a:xfrm>
            <a:off x="1584559" y="4592754"/>
            <a:ext cx="1774372" cy="102325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/>
              <a:t>LLM</a:t>
            </a:r>
            <a:endParaRPr lang="en-US"/>
          </a:p>
        </p:txBody>
      </p:sp>
      <p:cxnSp>
        <p:nvCxnSpPr>
          <p:cNvPr id="20" name="Straight Arrow Connector 19"/>
          <p:cNvCxnSpPr/>
          <p:nvPr/>
        </p:nvCxnSpPr>
        <p:spPr>
          <a:xfrm flipH="1">
            <a:off x="3854231" y="4779085"/>
            <a:ext cx="2324100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4008253" y="4054438"/>
            <a:ext cx="22072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3600">
                <a:latin typeface="Calibri" panose="020F0502020204030204" pitchFamily="34" charset="0"/>
                <a:ea typeface="Helvetica Neue Light" panose="02000503000000020004" charset="0"/>
                <a:cs typeface="Calibri" panose="020F0502020204030204" pitchFamily="34" charset="0"/>
              </a:rPr>
              <a:t>Perception</a:t>
            </a:r>
            <a:endParaRPr lang="en-US" sz="3200">
              <a:latin typeface="Calibri" panose="020F0502020204030204" pitchFamily="34" charset="0"/>
              <a:ea typeface="Helvetica Neue Light" panose="02000503000000020004" charset="0"/>
              <a:cs typeface="Calibri" panose="020F0502020204030204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394479" y="4798848"/>
            <a:ext cx="13400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3200" b="1" i="1" dirty="0">
                <a:latin typeface="Calibri" panose="020F0502020204030204" pitchFamily="34" charset="0"/>
                <a:ea typeface="Helvetica Neue Light" panose="02000503000000020004" charset="0"/>
                <a:cs typeface="Calibri" panose="020F0502020204030204" pitchFamily="34" charset="0"/>
              </a:rPr>
              <a:t>Tokens</a:t>
            </a:r>
            <a:endParaRPr lang="en-US" sz="2800" b="1" i="1" dirty="0">
              <a:latin typeface="Calibri" panose="020F0502020204030204" pitchFamily="34" charset="0"/>
              <a:ea typeface="Helvetica Neue Light" panose="02000503000000020004" charset="0"/>
              <a:cs typeface="Calibri" panose="020F0502020204030204" pitchFamily="34" charset="0"/>
            </a:endParaRPr>
          </a:p>
        </p:txBody>
      </p:sp>
      <p:cxnSp>
        <p:nvCxnSpPr>
          <p:cNvPr id="25" name="Straight Arrow Connector 24"/>
          <p:cNvCxnSpPr/>
          <p:nvPr/>
        </p:nvCxnSpPr>
        <p:spPr>
          <a:xfrm flipH="1">
            <a:off x="3891424" y="5461940"/>
            <a:ext cx="2324100" cy="0"/>
          </a:xfrm>
          <a:prstGeom prst="straightConnector1">
            <a:avLst/>
          </a:prstGeom>
          <a:ln w="508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4275719" y="5534623"/>
            <a:ext cx="15744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3600">
                <a:latin typeface="Calibri" panose="020F0502020204030204" pitchFamily="34" charset="0"/>
                <a:ea typeface="Helvetica Neue Light" panose="02000503000000020004" charset="0"/>
                <a:cs typeface="Calibri" panose="020F0502020204030204" pitchFamily="34" charset="0"/>
              </a:rPr>
              <a:t>Actions</a:t>
            </a:r>
            <a:endParaRPr lang="en-US" sz="3200">
              <a:latin typeface="Calibri" panose="020F0502020204030204" pitchFamily="34" charset="0"/>
              <a:ea typeface="Helvetica Neue Light" panose="02000503000000020004" charset="0"/>
              <a:cs typeface="Calibri" panose="020F0502020204030204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244918" y="1430928"/>
            <a:ext cx="11817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3600">
                <a:latin typeface="Calibri" panose="020F0502020204030204" pitchFamily="34" charset="0"/>
                <a:ea typeface="Helvetica Neue Light" panose="02000503000000020004" charset="0"/>
                <a:cs typeface="Calibri" panose="020F0502020204030204" pitchFamily="34" charset="0"/>
              </a:rPr>
              <a:t>Input</a:t>
            </a:r>
            <a:endParaRPr lang="en-US" sz="3200">
              <a:latin typeface="Calibri" panose="020F0502020204030204" pitchFamily="34" charset="0"/>
              <a:ea typeface="Helvetica Neue Light" panose="02000503000000020004" charset="0"/>
              <a:cs typeface="Calibri" panose="020F0502020204030204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749564" y="1402359"/>
            <a:ext cx="15247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3600">
                <a:latin typeface="Calibri" panose="020F0502020204030204" pitchFamily="34" charset="0"/>
                <a:ea typeface="Helvetica Neue Light" panose="02000503000000020004" charset="0"/>
                <a:cs typeface="Calibri" panose="020F0502020204030204" pitchFamily="34" charset="0"/>
              </a:rPr>
              <a:t>Output</a:t>
            </a:r>
            <a:endParaRPr lang="en-US" sz="3200">
              <a:latin typeface="Calibri" panose="020F0502020204030204" pitchFamily="34" charset="0"/>
              <a:ea typeface="Helvetica Neue Light" panose="02000503000000020004" charset="0"/>
              <a:cs typeface="Calibri" panose="020F0502020204030204" pitchFamily="34" charset="0"/>
            </a:endParaRPr>
          </a:p>
        </p:txBody>
      </p:sp>
      <p:sp>
        <p:nvSpPr>
          <p:cNvPr id="31" name="Content Placeholder 5"/>
          <p:cNvSpPr txBox="1"/>
          <p:nvPr/>
        </p:nvSpPr>
        <p:spPr>
          <a:xfrm>
            <a:off x="9445938" y="4691992"/>
            <a:ext cx="2658976" cy="1001794"/>
          </a:xfrm>
          <a:prstGeom prst="rect">
            <a:avLst/>
          </a:prstGeom>
        </p:spPr>
        <p:txBody>
          <a:bodyPr vert="horz" lIns="121917" tIns="60958" rIns="121917" bIns="60958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rgbClr val="FF5F05"/>
              </a:buClr>
              <a:buFont typeface="Wingdings" panose="05000000000000000000" pitchFamily="2" charset="2"/>
              <a:buChar char="§"/>
              <a:defRPr lang="en-US" sz="2800" b="0" i="0" kern="1200" dirty="0" smtClean="0">
                <a:solidFill>
                  <a:schemeClr val="tx1"/>
                </a:solidFill>
                <a:latin typeface="Calibri" panose="020F0502020204030204" pitchFamily="34" charset="0"/>
                <a:ea typeface="Helvetica Neue Light" panose="02000503000000020004" charset="0"/>
                <a:cs typeface="Calibri" panose="020F050202020403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rgbClr val="FF5F05"/>
              </a:buClr>
              <a:buFont typeface="Wingdings" panose="05000000000000000000" pitchFamily="2" charset="2"/>
              <a:buChar char="§"/>
              <a:defRPr lang="en-US" sz="2600" b="0" i="0" kern="1200" dirty="0" smtClean="0">
                <a:solidFill>
                  <a:schemeClr val="tx1"/>
                </a:solidFill>
                <a:latin typeface="Calibri" panose="020F0502020204030204" pitchFamily="34" charset="0"/>
                <a:ea typeface="Helvetica Neue Light" panose="02000503000000020004" charset="0"/>
                <a:cs typeface="Calibri" panose="020F0502020204030204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rgbClr val="FF5F05"/>
              </a:buClr>
              <a:buFont typeface="Wingdings" panose="05000000000000000000" pitchFamily="2" charset="2"/>
              <a:buChar char="§"/>
              <a:defRPr lang="en-US" sz="2400" b="0" i="0" kern="1200" dirty="0" smtClean="0">
                <a:solidFill>
                  <a:schemeClr val="tx1"/>
                </a:solidFill>
                <a:latin typeface="Calibri" panose="020F0502020204030204" pitchFamily="34" charset="0"/>
                <a:ea typeface="Helvetica Neue Light" panose="02000503000000020004" charset="0"/>
                <a:cs typeface="Calibri" panose="020F0502020204030204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rgbClr val="FF5F05"/>
              </a:buClr>
              <a:buFont typeface="Wingdings" panose="05000000000000000000" pitchFamily="2" charset="2"/>
              <a:buChar char="§"/>
              <a:defRPr lang="en-US" sz="2000" b="0" i="0" kern="1200" dirty="0" smtClean="0">
                <a:solidFill>
                  <a:schemeClr val="tx1"/>
                </a:solidFill>
                <a:latin typeface="Calibri" panose="020F0502020204030204" pitchFamily="34" charset="0"/>
                <a:ea typeface="Helvetica Neue Light" panose="02000503000000020004" charset="0"/>
                <a:cs typeface="Calibri" panose="020F0502020204030204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»"/>
              <a:defRPr lang="en-US" sz="1800" b="0" i="0" kern="1200" dirty="0" smtClean="0">
                <a:solidFill>
                  <a:schemeClr val="tx1"/>
                </a:solidFill>
                <a:latin typeface="Calibri" panose="020F0502020204030204" pitchFamily="34" charset="0"/>
                <a:ea typeface="Helvetica Neue Light" panose="02000503000000020004" charset="0"/>
                <a:cs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sz="3600" b="1"/>
              <a:t>LLM Agents</a:t>
            </a:r>
            <a:endParaRPr lang="en-US" sz="3600" b="1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Next: Overview of AGI (LLM Agent)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BD59D-53B6-9E49-BA01-9FA5CE377201}" type="datetime1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>
                <a:ea typeface="Helvetica Neue" panose="02000503000000020004" charset="0"/>
              </a:rPr>
              <a:t>CS598: Topics in LLM Agents, Jiaxuan You</a:t>
            </a:r>
            <a:endParaRPr lang="en-US" i="1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671286" y="3516086"/>
            <a:ext cx="10972800" cy="3164114"/>
          </a:xfrm>
        </p:spPr>
        <p:txBody>
          <a:bodyPr>
            <a:normAutofit/>
          </a:bodyPr>
          <a:lstStyle/>
          <a:p>
            <a:r>
              <a:rPr lang="en-US" b="1" dirty="0"/>
              <a:t>Project website: </a:t>
            </a:r>
            <a:r>
              <a:rPr lang="en-US" b="1" dirty="0">
                <a:hlinkClick r:id="rId1"/>
              </a:rPr>
              <a:t>https://github.com/ulab-uiuc/AGI-survey</a:t>
            </a:r>
            <a:endParaRPr lang="en-US" b="1" dirty="0"/>
          </a:p>
          <a:p>
            <a:pPr lvl="1"/>
            <a:r>
              <a:rPr lang="en-US" dirty="0"/>
              <a:t>This paper is a </a:t>
            </a:r>
            <a:r>
              <a:rPr lang="en-US" b="1" dirty="0"/>
              <a:t>living document</a:t>
            </a:r>
            <a:r>
              <a:rPr lang="en-US" dirty="0"/>
              <a:t>. We warmly welcome feedback from the community and plan to </a:t>
            </a:r>
            <a:r>
              <a:rPr lang="en-US" b="1" dirty="0"/>
              <a:t>update the paper annually</a:t>
            </a:r>
            <a:r>
              <a:rPr lang="en-US" dirty="0"/>
              <a:t>. Contributors on the project website will be gratefully acknowledged in future revisions.</a:t>
            </a:r>
            <a:endParaRPr lang="en-US" dirty="0"/>
          </a:p>
          <a:p>
            <a:pPr lvl="1"/>
            <a:r>
              <a:rPr lang="en-US" b="1" dirty="0"/>
              <a:t>Bonus </a:t>
            </a:r>
            <a:r>
              <a:rPr lang="en-US" dirty="0"/>
              <a:t>for this course</a:t>
            </a:r>
            <a:r>
              <a:rPr lang="en-US" b="1" dirty="0"/>
              <a:t>: extra 1%</a:t>
            </a:r>
            <a:r>
              <a:rPr lang="en-US" dirty="0"/>
              <a:t> of total grade if you create a meaningful Issue/PR, plus </a:t>
            </a:r>
            <a:r>
              <a:rPr lang="en-US" b="1" dirty="0"/>
              <a:t>extra 1% </a:t>
            </a:r>
            <a:r>
              <a:rPr lang="en-US" dirty="0"/>
              <a:t>if your PR is merged. </a:t>
            </a:r>
            <a:r>
              <a:rPr lang="en-US" b="1" dirty="0"/>
              <a:t>Up to 3% </a:t>
            </a:r>
            <a:r>
              <a:rPr lang="en-US" dirty="0"/>
              <a:t>of total grade. Contact our TA if you believe you have qualified.</a:t>
            </a:r>
            <a:endParaRPr lang="en-US" b="1" dirty="0"/>
          </a:p>
        </p:txBody>
      </p:sp>
      <p:pic>
        <p:nvPicPr>
          <p:cNvPr id="9" name="Picture 8" descr="A close-up of a sign&#10;&#10;Description automatically generate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699" y="1424003"/>
            <a:ext cx="10243974" cy="174897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594049" y="2442981"/>
            <a:ext cx="36856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latin typeface="Calibri" panose="020F0502020204030204" pitchFamily="34" charset="0"/>
                <a:ea typeface="Helvetica Neue Light" panose="02000503000000020004" charset="0"/>
                <a:cs typeface="Calibri" panose="020F0502020204030204" pitchFamily="34" charset="0"/>
              </a:rPr>
              <a:t>Published in TMLR 2024</a:t>
            </a:r>
            <a:endParaRPr lang="en-US" sz="2800" dirty="0">
              <a:latin typeface="Calibri" panose="020F0502020204030204" pitchFamily="34" charset="0"/>
              <a:ea typeface="Helvetica Neue Light" panose="0200050300000002000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LLM Agent – By ChatGPT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BD59D-53B6-9E49-BA01-9FA5CE377201}" type="datetime1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>
                <a:ea typeface="Helvetica Neue" panose="02000503000000020004" charset="0"/>
              </a:rPr>
              <a:t>CS598: Topics in LLM Agents, Jiaxuan You</a:t>
            </a:r>
            <a:endParaRPr lang="en-US" i="1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207829" y="1600200"/>
            <a:ext cx="3755571" cy="5080000"/>
          </a:xfrm>
        </p:spPr>
        <p:txBody>
          <a:bodyPr/>
          <a:lstStyle/>
          <a:p>
            <a:r>
              <a:rPr lang="en-US" dirty="0"/>
              <a:t>Nice, but not very structured</a:t>
            </a:r>
            <a:endParaRPr lang="en-US" dirty="0"/>
          </a:p>
          <a:p>
            <a:pPr lvl="1"/>
            <a:r>
              <a:rPr lang="en-US" dirty="0"/>
              <a:t>Tool, memory are very specific topics</a:t>
            </a:r>
            <a:endParaRPr lang="en-US" dirty="0"/>
          </a:p>
          <a:p>
            <a:pPr lvl="1"/>
            <a:r>
              <a:rPr lang="en-US" dirty="0"/>
              <a:t>Duplication of concepts</a:t>
            </a:r>
            <a:endParaRPr lang="en-US" dirty="0"/>
          </a:p>
          <a:p>
            <a:pPr lvl="1"/>
            <a:r>
              <a:rPr lang="en-US" dirty="0"/>
              <a:t>Missing emphasize of key topics like alignment and safety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9742" y="1600200"/>
            <a:ext cx="8009351" cy="493403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21237" y="1246805"/>
            <a:ext cx="63258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/>
              <a:t>Can you give an overview of state-of-the-art LLM agent research?</a:t>
            </a:r>
            <a:endParaRPr lang="en-US" i="1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7126" y="1484085"/>
            <a:ext cx="4223657" cy="2902857"/>
          </a:xfrm>
        </p:spPr>
        <p:txBody>
          <a:bodyPr/>
          <a:lstStyle/>
          <a:p>
            <a:r>
              <a:rPr lang="en-US" dirty="0"/>
              <a:t>A Framework for LLM Agent Research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BD59D-53B6-9E49-BA01-9FA5CE377201}" type="datetime1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>
                <a:ea typeface="Helvetica Neue" panose="02000503000000020004" charset="0"/>
              </a:rPr>
              <a:t>CS598: Topics in LLM Agents, Jiaxuan You</a:t>
            </a:r>
            <a:endParaRPr lang="en-US" i="1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</a:fld>
            <a:endParaRPr lang="en-US"/>
          </a:p>
        </p:txBody>
      </p:sp>
      <p:pic>
        <p:nvPicPr>
          <p:cNvPr id="8" name="Content Placeholder 7" descr="A diagram of a diagram&#10;&#10;Description automatically generated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217" y="0"/>
            <a:ext cx="7422956" cy="6695668"/>
          </a:xfr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algn="l">
          <a:defRPr sz="2000" dirty="0">
            <a:latin typeface="Calibri" panose="020F0502020204030204" pitchFamily="34" charset="0"/>
            <a:ea typeface="Helvetica Neue Light" panose="02000503000000020004" charset="0"/>
            <a:cs typeface="Calibri" panose="020F0502020204030204" pitchFamily="34" charset="0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5762</Words>
  <Application>WPS 演示</Application>
  <PresentationFormat>Widescreen</PresentationFormat>
  <Paragraphs>387</Paragraphs>
  <Slides>31</Slides>
  <Notes>2</Notes>
  <HiddenSlides>27</HiddenSlides>
  <MMClips>0</MMClips>
  <ScaleCrop>false</ScaleCrop>
  <HeadingPairs>
    <vt:vector size="6" baseType="variant">
      <vt:variant>
        <vt:lpstr>已用的字体</vt:lpstr>
      </vt:variant>
      <vt:variant>
        <vt:i4>26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58" baseType="lpstr">
      <vt:lpstr>Arial</vt:lpstr>
      <vt:lpstr>宋体</vt:lpstr>
      <vt:lpstr>Wingdings</vt:lpstr>
      <vt:lpstr>Calibri</vt:lpstr>
      <vt:lpstr>Helvetica Neue</vt:lpstr>
      <vt:lpstr>Helvetica Neue Light</vt:lpstr>
      <vt:lpstr>Corbel</vt:lpstr>
      <vt:lpstr>苹方-简</vt:lpstr>
      <vt:lpstr>Georgia</vt:lpstr>
      <vt:lpstr>Calibri</vt:lpstr>
      <vt:lpstr>Open Sans</vt:lpstr>
      <vt:lpstr>Corbel</vt:lpstr>
      <vt:lpstr>Thonburi</vt:lpstr>
      <vt:lpstr>宋体</vt:lpstr>
      <vt:lpstr>Gill Sans</vt:lpstr>
      <vt:lpstr>宋体-简</vt:lpstr>
      <vt:lpstr>微软雅黑</vt:lpstr>
      <vt:lpstr>汉仪旗黑</vt:lpstr>
      <vt:lpstr>宋体</vt:lpstr>
      <vt:lpstr>Arial Unicode MS</vt:lpstr>
      <vt:lpstr>Source Sans Pro</vt:lpstr>
      <vt:lpstr>Arial</vt:lpstr>
      <vt:lpstr>Courier New</vt:lpstr>
      <vt:lpstr>Wingdings</vt:lpstr>
      <vt:lpstr>Times New Roman</vt:lpstr>
      <vt:lpstr>Apple Color Emoji</vt:lpstr>
      <vt:lpstr>1_Office Theme</vt:lpstr>
      <vt:lpstr>LLM Agent Overview Part 1</vt:lpstr>
      <vt:lpstr>Reminders</vt:lpstr>
      <vt:lpstr>Announcements</vt:lpstr>
      <vt:lpstr>Announcements</vt:lpstr>
      <vt:lpstr>Announcements</vt:lpstr>
      <vt:lpstr>Recap: From LLMs to LLM Agents</vt:lpstr>
      <vt:lpstr>Next: Overview of AGI (LLM Agent)</vt:lpstr>
      <vt:lpstr>Overview of LLM Agent – By ChatGPT</vt:lpstr>
      <vt:lpstr>A Framework for LLM Agent Research</vt:lpstr>
      <vt:lpstr>AGI Internal</vt:lpstr>
      <vt:lpstr>LLM Perception</vt:lpstr>
      <vt:lpstr>LLM Perception: External Handling of Modalities</vt:lpstr>
      <vt:lpstr>LLM Perception: Projection-based Example</vt:lpstr>
      <vt:lpstr>LLM Perception: Query-based Example</vt:lpstr>
      <vt:lpstr>LLM Perception: Language-based Example</vt:lpstr>
      <vt:lpstr>LLM Perception: Discussions</vt:lpstr>
      <vt:lpstr>LLM Reasoning</vt:lpstr>
      <vt:lpstr>LLM Reasoning: Thought Organization</vt:lpstr>
      <vt:lpstr>LLM Reasoning: Thought Organization</vt:lpstr>
      <vt:lpstr>OpenAI o1: Impressive LLM Reasoning Milestone</vt:lpstr>
      <vt:lpstr>OpenAI O1: Distill Tree Search into LLM (?)</vt:lpstr>
      <vt:lpstr>OpenAI O1: Distill Tree Search into LLM (?)</vt:lpstr>
      <vt:lpstr>O1: A Funny Observation</vt:lpstr>
      <vt:lpstr>Original O1-style Thoughts</vt:lpstr>
      <vt:lpstr>LLM Reasoning: Discussion</vt:lpstr>
      <vt:lpstr>LLM Memory</vt:lpstr>
      <vt:lpstr>LLM Short-term Memory: Long-context LLM</vt:lpstr>
      <vt:lpstr>LLM Short-term Memory: Long-context LLM</vt:lpstr>
      <vt:lpstr>LLM Long-term Memory: RAG</vt:lpstr>
      <vt:lpstr>LLM Memory: Discussion</vt:lpstr>
      <vt:lpstr>Summary: AGI Internal</vt:lpstr>
    </vt:vector>
  </TitlesOfParts>
  <Company>Carnegie Mellon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jure</dc:creator>
  <cp:lastModifiedBy>jinweiyao</cp:lastModifiedBy>
  <cp:revision>2</cp:revision>
  <cp:lastPrinted>2025-01-28T21:05:12Z</cp:lastPrinted>
  <dcterms:created xsi:type="dcterms:W3CDTF">2025-01-28T21:05:12Z</dcterms:created>
  <dcterms:modified xsi:type="dcterms:W3CDTF">2025-01-28T21:05:12Z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9993E7203610D76588469967999715D2_42</vt:lpwstr>
  </property>
  <property fmtid="{D5CDD505-2E9C-101B-9397-08002B2CF9AE}" pid="3" name="KSOProductBuildVer">
    <vt:lpwstr>2052-6.10.2.8397</vt:lpwstr>
  </property>
</Properties>
</file>